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0.jpg" ContentType="image/jpg"/>
  <Override PartName="/ppt/media/image21.jpg" ContentType="image/jp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4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5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3" r:id="rId1"/>
  </p:sldMasterIdLst>
  <p:notesMasterIdLst>
    <p:notesMasterId r:id="rId82"/>
  </p:notesMasterIdLst>
  <p:handoutMasterIdLst>
    <p:handoutMasterId r:id="rId83"/>
  </p:handoutMasterIdLst>
  <p:sldIdLst>
    <p:sldId id="260" r:id="rId2"/>
    <p:sldId id="1769" r:id="rId3"/>
    <p:sldId id="1744" r:id="rId4"/>
    <p:sldId id="303" r:id="rId5"/>
    <p:sldId id="1821" r:id="rId6"/>
    <p:sldId id="1760" r:id="rId7"/>
    <p:sldId id="514" r:id="rId8"/>
    <p:sldId id="544" r:id="rId9"/>
    <p:sldId id="1783" r:id="rId10"/>
    <p:sldId id="1770" r:id="rId11"/>
    <p:sldId id="1822" r:id="rId12"/>
    <p:sldId id="1784" r:id="rId13"/>
    <p:sldId id="1763" r:id="rId14"/>
    <p:sldId id="285" r:id="rId15"/>
    <p:sldId id="1838" r:id="rId16"/>
    <p:sldId id="1839" r:id="rId17"/>
    <p:sldId id="272" r:id="rId18"/>
    <p:sldId id="1739" r:id="rId19"/>
    <p:sldId id="705" r:id="rId20"/>
    <p:sldId id="316" r:id="rId21"/>
    <p:sldId id="317" r:id="rId22"/>
    <p:sldId id="318" r:id="rId23"/>
    <p:sldId id="320" r:id="rId24"/>
    <p:sldId id="319" r:id="rId25"/>
    <p:sldId id="321" r:id="rId26"/>
    <p:sldId id="715" r:id="rId27"/>
    <p:sldId id="357" r:id="rId28"/>
    <p:sldId id="309" r:id="rId29"/>
    <p:sldId id="312" r:id="rId30"/>
    <p:sldId id="313" r:id="rId31"/>
    <p:sldId id="1723" r:id="rId32"/>
    <p:sldId id="315" r:id="rId33"/>
    <p:sldId id="717" r:id="rId34"/>
    <p:sldId id="716" r:id="rId35"/>
    <p:sldId id="356" r:id="rId36"/>
    <p:sldId id="322" r:id="rId37"/>
    <p:sldId id="1725" r:id="rId38"/>
    <p:sldId id="323" r:id="rId39"/>
    <p:sldId id="324" r:id="rId40"/>
    <p:sldId id="1724" r:id="rId41"/>
    <p:sldId id="325" r:id="rId42"/>
    <p:sldId id="335" r:id="rId43"/>
    <p:sldId id="358" r:id="rId44"/>
    <p:sldId id="328" r:id="rId45"/>
    <p:sldId id="329" r:id="rId46"/>
    <p:sldId id="336" r:id="rId47"/>
    <p:sldId id="337" r:id="rId48"/>
    <p:sldId id="338" r:id="rId49"/>
    <p:sldId id="339" r:id="rId50"/>
    <p:sldId id="360" r:id="rId51"/>
    <p:sldId id="359" r:id="rId52"/>
    <p:sldId id="631" r:id="rId53"/>
    <p:sldId id="1837" r:id="rId54"/>
    <p:sldId id="718" r:id="rId55"/>
    <p:sldId id="719" r:id="rId56"/>
    <p:sldId id="723" r:id="rId57"/>
    <p:sldId id="1789" r:id="rId58"/>
    <p:sldId id="1790" r:id="rId59"/>
    <p:sldId id="1811" r:id="rId60"/>
    <p:sldId id="1819" r:id="rId61"/>
    <p:sldId id="1800" r:id="rId62"/>
    <p:sldId id="1801" r:id="rId63"/>
    <p:sldId id="1802" r:id="rId64"/>
    <p:sldId id="1820" r:id="rId65"/>
    <p:sldId id="1805" r:id="rId66"/>
    <p:sldId id="1806" r:id="rId67"/>
    <p:sldId id="1807" r:id="rId68"/>
    <p:sldId id="1808" r:id="rId69"/>
    <p:sldId id="1817" r:id="rId70"/>
    <p:sldId id="1809" r:id="rId71"/>
    <p:sldId id="1812" r:id="rId72"/>
    <p:sldId id="1813" r:id="rId73"/>
    <p:sldId id="1843" r:id="rId74"/>
    <p:sldId id="1814" r:id="rId75"/>
    <p:sldId id="1810" r:id="rId76"/>
    <p:sldId id="1816" r:id="rId77"/>
    <p:sldId id="1815" r:id="rId78"/>
    <p:sldId id="395" r:id="rId79"/>
    <p:sldId id="1762" r:id="rId80"/>
    <p:sldId id="1793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11366"/>
    <a:srgbClr val="06173D"/>
    <a:srgbClr val="FDB515"/>
    <a:srgbClr val="FFFFFF"/>
    <a:srgbClr val="679CD6"/>
    <a:srgbClr val="172C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3" autoAdjust="0"/>
    <p:restoredTop sz="79200"/>
  </p:normalViewPr>
  <p:slideViewPr>
    <p:cSldViewPr snapToGrid="0" snapToObjects="1">
      <p:cViewPr varScale="1">
        <p:scale>
          <a:sx n="88" d="100"/>
          <a:sy n="88" d="100"/>
        </p:scale>
        <p:origin x="176" y="784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-21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CC8BA-6A8F-9346-89A9-68FF9140C19C}" type="datetime1">
              <a:rPr lang="en-US" smtClean="0"/>
              <a:t>11/1/19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1C6C-C1FA-C74E-A5AA-E4119A8924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6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2T19:30:18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11626 1 24575,'-20'0'0,"-4"0"0,1 0 0,-8 0 0,-7 0 0,1 0 0,-8 0 0,6 0 0,-6 0 0,14 0 0,-4 0 0,10 0 0,-11 0 0,12 5 0,-5 1 0,-1 6 0,6-1 0,-12 2 0,12-2 0,-12 1 0,12 0 0,-12 5 0,12 1 0,-12 1 0,12 3 0,-14 4 0,14-2 0,-14 8 0,13-3 0,-6 3 0,7 5 0,0-6 0,0-2 0,0 0 0,1-4 0,-2 10 0,7-4 0,-6 6 0,5 0 0,-1 0 0,-4 8 0,10-6 0,-6 14 0,7-14 0,0 13 0,0-13 0,6 5 0,-4-6 0,9 6 0,-9-5 0,10 5 0,-11 1 0,10 2 0,-4-1 0,0 7 0,5-7 0,-5 8 0,6 0 0,-6 0 0,4 0 0,-4-7 0,6 5 0,0-13 0,0 6 0,0-8 0,0 8 0,0-12 0,0 10 0,0-13 0,0 15 0,0-6 0,0 13 0,0 28 0,0-18 0,0 24 0,0-23 0,0-7 0,6 7 0,-4-9 0,10 0 0,-11 0 0,11 0 0,-10 0 0,10 0 0,-5 0 0,0 0 0,5 0 0,-5-2 0,7 2 0,-2-10 0,1 9 0,0-14 0,-6-1 0,4-2 0,-4-12 0,0 5 0,3 0 0,-3-5 0,-1 5 0,5 1 0,-4 0 0,5 7 0,0 1 0,1-1 0,-1 0 0,1 0 0,-7 0 0,6 8 0,-5-6 0,6 6 0,0 0 0,0 1 0,0 8 0,1 9 0,6 26 0,-4-10 0,-2-30 0,0-1 0,2 25 0,5 0 0,-7 1 0,0-10 0,7 7 0,-5-15 0,4 6 0,-7-8 0,1 0 0,-1 0 0,1 0 0,0 8 0,-7-5 0,6 5 0,-5 0 0,-1-6 0,6 6 0,-12-8 0,11 1 0,-10-1 0,4 8 0,0-6 0,-5 7 0,11-9 0,-10 0 0,4 0 0,-6 0 0,5 1 0,-3 7 0,4 12 0,-6 11 0,0-9 0,0 14 0,0-40 0,0 0 0,0 33 0,0-1 0,0-32 0,0-17 0,0 5 0,0-2 0,0-5 0,-12 13 0,3 3 0,-18 15 0,5 3 0,-1 0 0,-3-3 0,11-15 0,-4-3 0,8-18 0,-1 1 0,6-15 0,-4 4 0,9-6 0,-14 0 0,3 6 0,-11 2 0,-8 12 0,-2 3 0,-6 0 0,-6 5 0,6-11 0,-5 4 0,6-12 0,1 5 0,0-10 0,6 8 0,-5-8 0,5 2 0,-6 2 0,-1 2 0,1 4 0,0-4 0,6 2 0,1-9 0,8 4 0,-1-6 0,-5 0 0,4 0 0,-3 0 0,-2 6 0,-2 2 0,0 5 0,-5 0 0,12-6 0,0 5 0,8-11 0,-1 4 0,6-10 0,-5-1 0,11-5 0,0 0 0</inkml:trace>
  <inkml:trace contextRef="#ctx0" brushRef="#br0" timeOffset="3755">9711 8099 24575,'26'0'0,"12"0"0,-5 0 0,19 0 0,-8 0 0,10 0 0,-2 0 0,-6 6 0,7 1 0,-14 6 0,13 6 0,-13 1 0,-1-1 0,-8 10 0,0-9 0,-10 16 0,9-4 0,-10 5 0,6 0 0,-5 8 0,4-6 0,-4 13 0,0-5 0,5 5 0,-11-6 0,10 4 0,-9-3 0,4 7 0,-6-8 0,1 6 0,-1-5 0,-6 7 0,-1 9 0,-6-7 0,0 15 0,0-6 0,0-1 0,0 7 0,0-16 0,0 7 0,-5-12 0,-9 4 0,-12 13 0,4-16 0,-8 16 0,10-28 0,0 11 0,-5-4 0,6 4 0,-2 4 0,2-3 0,0 3 0,3 9 0,-4-7 0,6 15 0,0-6 0,-1 8 0,7 0 0,-5-3 0,12 2 0,-5 2 0,6 0 0,0 1 0,0-12 0,0-3 0,0-6 0,0-2 0,0-6 0,0 2 0,0-10 0,0 5 0,6 2 0,1-6 0,7 13 0,-1-6 0,-1 0 0,1 6 0,-1-14 0,7 6 0,-5-6 0,9-1 0,-4-1 0,5 1 0,-6-3 0,13 5 0,-11-3 0,12 3 0,-8-8 0,0 3 0,-1-3 0,0-2 0,1 0 0,-2-11 0,1 3 0,6-2 0,-5-1 0,6-1 0,-1-5 0,-5 4 0,12-2 0,-6 3 0,7-5 0,1 1 0,-8-2 0,0 1 0,-8-5 0,1-2 0,-1-5 0,1 0 0,6 0 0,2 0 0,6 0 0,0 0 0,24-6 0,-10-1 0,12-1 0,-24-3 0,-10 5 0,-7 0 0,-5-4 0,4 9 0,-9-8 0,9 7 0,-4-2 0,1-1 0,3-1 0,-4 0 0,0-4 0,-1 9 0,-6-8 0,0 8 0,0-8 0,-4 3 0,-1-4 0,-5 0 0,0 0 0,4 0 0,1 4 0,5-3 0,1 8 0,11-9 0,-3 9 0,16-5 0,-4 0 0,0 5 0,-2-5 0,-12 2 0,4 3 0,-9-4 0,3 1 0,-9-2 0,-2 1 0,-4 0 0</inkml:trace>
  <inkml:trace contextRef="#ctx0" brushRef="#br0" timeOffset="82763">0 9480 24575,'15'0'0,"9"0"0,14 0 0,8 0 0,17 0 0,11 0 0,21 0-525,-42 0 1,2 0 524,3 0 0,2 0 0,10 0 0,1 0-769,-4 0 0,2 0 769,14 0 0,2 0 0,-5 0 0,0 0 0,1 0 0,-3 0 0,-21 0 0,2 0 0,35 0 0,1 0 0,-36 0 0,0 0 0,28 0 0,3 0 0,-20 0 0,-2 0 0,-7 0 0,-1 0 0,12-3 0,0-2 0,0 0 0,0 0 0,0-4 0,0 0 0,-1 0 0,1 0 0,0 0 0,0 0 0,0-1 0,0 2 0,0 2 0,-1 2 0,1-1 0,-1 2 0,1 2 0,-1 2 0,0-1 0,0 0 0,2 0 0,-2 0 0,-15 0 0,-1 0-272,7 0 1,0 0 271,35 0 0,-39 0 0,2 0 0,11 0 0,-1 0 0,26 0 0,-30 0 0,1 0 0,-9 0 0,-2 0 0,38-6 0,-13 1 0,-4 0 0,-9-3 0,-2 0 0,2 0 0,22-9 0,-26 4 0,1-1 0,-14 1 0,-1 0 0,8 1 0,-2-1 0,29-9 0,-33 13 0,0 0 0,36-13 0,-36 10 0,-2 0 0,26-4 0,16-7 0,-25 9 0,13 5 0,-24-3 936,15 4-936,-6-6 1573,-1 0-1573,-12 1 0,0-2 0,21-9 0,-20 6 0,0 0 621,20-12-621,0 1 0,0 0 0,-8 0 0,-3 1 0,-6-6 0,-1 5 0,1-6 0,0 0 0,-2 6 0,2-5 0,-2 7 0,1 0 0,-1 5 0,0-3 0,0 4 0,8-1 0,-5-4 0,14 10 0,-15-10 0,6 11 0,-8-5 0,-7 2 0,5 3 0,-6-10 0,1 10 0,-2-9 0,-8 10 0,0-4 0,-6 6 0,4-6 0,-10 5 0,4-4 0,-7 10 0,1-3 0,4 4 0,-3-5 0,-2 0 0,-7 5 0,1-4 0,-4 9 0,3-9 0,-4 9 0,-1-3 0,-9 4 0,-7 0 0,-10 0 0,-1 0 0,-4 0 0,3 0 0,-4 0 0,-8 0 0,6 0 0,-12 0 0,5 0 0,-6-6 0,0 5 0,-1-5 0,7 6 0,-4 0 0,4 0 0,0 0 0,-5 0 0,5 0 0,-6 0 0,6 0 0,-5 0 0,12 0 0,-12 0 0,12 0 0,-6 0 0,13 0 0,-4 0 0,4 0 0,-13 0 0,6 0 0,-5 0 0,-1 0 0,6 0 0,-12 0 0,12 0 0,-12 0 0,12 0 0,-5 0 0,6 0 0,0 0 0,0 0 0,0 0 0,6 0 0,-4 0 0,9 0 0,-9 0 0,9 0 0,-4 0 0,11-4 0,0-2 0,15 1 0,2 1 0,16 4 0,3-6 0,6 5 0,8-5 0,1 6 0,17 0 0,2 0 0,17 0 0,3 0 0,0 0 0,7 0 0,-16 0 0,6 0 0,-9 7 0,-8-6 0,-2 6 0,-9-7 0,0 0 0,-8 0 0,-1 0 0,0 0 0,-6 0 0,5 0 0,-6 0 0,-8 0 0,6 0 0,-17 0 0,3 0 0,-12 0 0,0 0 0,0 0 0,-4 4 0,-1 1 0,-1 5 0,-3 0 0,3-1 0,-4 1 0,0 0 0,0 0 0,0 1 0,0-1 0,0 0 0,-4 0 0,-2 1 0,0-1 0,-3 0 0,3 0 0,-10 1 0,4 5 0,-10 8 0,3 7 0,-6 6 0,-9 9 0,6 1 0,-6 10 0,7-4 0,0-6 0,7-9 0,3-2 0,5-12 0,0 0 0,6-9 0,-3-4 0,8-1 0,-8 0 0,2 12 0,-4-3 0,-2 24 0,-5-10 0,4 11 0,-4-6 0,6-8 0,0-1 0,5-6 0,2-6 0,1-1 0,3-14 0,-4-3 0,5-15 0,0 9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6:58.6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0,'103'0,"-28"0,4 0,9 0,6 0,-11 0,6 0,1 0,5 0,2 0,2 0,-18 0,1 0,2 0,1 0,9 0,2 0,1 0,0 0,1 0,0 0,0 0,2 0,-15 0,1 0,1 0,-1 0,-1 0,-1 0,-1 0,0 0,-1 0,-4 0,2 0,-3 0,-1 0,1 0,4 0,0 0,0 0,-4 0,7 0,-3 0,-2 0,20 0,0 0,-19 0,1 0,-7 0,-10 0,-5 0,14 0,-3 0,-14 0,-6 0,20 0,-22 0,-17 0,-16 0,-5 0,0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1:4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0,'2019'215,"-1917"-204,5 1,4 0,2 0,1 1,1 0,-1-1,-3 0,-3 0,-5 0,-5-2,-7 0,-8-1,-9-1,-11-1,-11-2,-13-1,31 2,-43 3,-5-8,7 10,-5-10,12 4,-6 1,1-5,-2 5,-6-6,-1 0,-5 0,-2 0,-1 8,2-6,-1 6,4-8,-7 0,7 0,2 0,9-5,12-3,5-5,15-1,3 0,8-1,-9 1,7-1,-22 2,4 5,-22-2,-2 8,-12-3,-1 5,-1 0,3 0,4 0,7-5,2 3,0-8,4 8,-11-8,0 4,-8 0,-6-3,5 8,-4-12,-1 2,-1-8,-3 8,4-3,6 8,-4-4,9-2,-10 2,5-1,-1 0,-8 1,2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1:44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1,'127'0,"-61"0,4 0,19 0,7 0,-20 0,2 0,2 0,5 0,1 0,3 0,-11 0,3 0,1 0,0 0,-1 0,1 0,-1 0,2 0,3 0,0 0,1 0,-1 0,-3 0,0 0,-1 0,-3 0,10 0,-2 0,0 0,10 0,2 0,-4 0,-17 0,-3 0,2 0,11 0,3 0,-2 0,-3 0,-1 0,-7 0,0 0,-2 0,19 0,-4 0,4 0,-29 0,0 0,29 0,-21 0,-19 0,-10 0,-20 0,-2 0,-13 0,4 0,2 0,0 0,2 0,-2 0,5 0,-5 0,-1 0,0 0,-3 13,2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1:46.7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1 118,'145'5,"-68"-3,3 0,11-2,5 0,-19 0,3 0,1 0,8 0,2 0,3 0,-10 0,4 0,-1 0,-5 0,1 0,-5 0,4 0,-7 0,4 0,-1 0,-3 0,4 0,-4 0,0 0,2 0,-1 0,1 0,7 0,1 0,-10 0,-16 0,-2 0,43 0,-2 0,-4 0,-14 0,0 0,-25 0,-6 0,20 0,20 0,-30 0,24 0,-10 0,-8 0,-17 0,-5 6,-18 0,-2 5,-7 0,-6-5,5-2,1-4,5 0,1 0,0 0,1-5,0 4,-1-9,1 8,-6-3,-1 5,2 0,0 0,7 0,4 0,2 0,13 0,-5 0,6 0,-8 0,-6 0,-2 0,-12 0,-1 0,-1 0,-4-13,-1-6,-12-23,-24 8,14 6,-12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2:13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0,'3431'17,"-3324"-17,5 1,4-1,5 1,3-1,3 1,1-1,2 1,1 0,-1-1,0 1,-3-1,-1 1,-3 0,-4-1,-5 1,-4-1,-7 1,-6-1,-7 1,-8-1,-8 0,-10 1,-10-1,-11 0,-12 0,-11 0,-13 1,-18-1,-23 0,7 0,-12 0,-4 0,10 0,-19 0,5 0,-16 0,7 0,-15 0,15 0,0 0,4 0,14 0,0 0,3 0,11 0,-6 0,13 0,-4 0,4 0,0 0,-4 0,9 0,-3-5,4-1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2:15.0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1,'200'0,"-129"0,0 0,2 0,2 0,1 0,3 0,13 0,4 0,1 0,-18 0,2 0,0 0,2 0,7 0,2 0,1 0,0 0,4 0,2 0,-2 0,-4 0,2 0,-4 0,1 0,8 0,1 0,-4 0,-19 0,-4 0,2 0,11 0,2 0,-1 0,-2 0,-1 0,-1 0,-3 0,-2 0,-7 0,-6 0,-4 0,21 0,-8 0,-10 0,-12 0,-1 0,5 0,-4 0,-22 0,-2 0,-12 0,-2 0,-5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2:21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1,'132'0,"-57"0,3 0,-13 0,3 0,2 0,11 0,4 0,1 0,3 0,2 0,2 0,-14 0,1 0,2 0,0 0,3 0,1 0,1 0,1 0,7 0,1 0,2 0,0 0,-16 0,1 0,1 0,-2 0,-3 0,2 0,-3 0,-1 0,2 0,7 0,3 0,-2 0,-4 0,1 0,-4 0,2 0,8 0,1 0,0 0,0 0,0 0,-7 0,-1 0,-4 0,5 0,-4 0,-24 0,-2 0,1 0,0 0,43 0,-17 6,-39-4,10 10,-28-6,5 6,-12-6,-1 4,-1-9,-4 8,9-8,-8 4,8-5,-4 4,0-3,-1 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8:31.4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0,'84'0,"7"0,-8 0,7 0,-7 0,0 0,13 0,3 0,-31 0,0 0,-1 0,23 0,2 0,-17 0,2 0,1 0,1 0,0 0,-2 0,-8 0,-1 0,1 0,2 0,1 0,-2 0,25 0,-2 0,-5 0,0 0,3 0,0 0,-10 0,-3 0,-18 0,-1 0,12 0,-4 0,13 0,-22 0,2 0,37 0,-44 0,-1 0,33 0,-3 0,-17 0,6 0,-17 0,8 0,-10 0,0 0,18 0,-22 0,21 0,-32 0,7 0,-15 0,7 0,-13 0,6 0,-6 0,-1 0,-5 0,4 0,-4 0,5 0,1 0,-2 0,1 0,1 0,-1 0,1 0,-1 0,1 0,0 0,-6 0,-1 0,-2 0,2 0,3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8:32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55,'133'6,"-59"-4,-1 0,-11-2,1 0,10 0,5 0,13 0,3 0,5 0,0 0,-4 0,1 0,-24 0,0 0,-1 0,24 0,-2 0,-6 0,-2 0,-10 0,-5 0,-19 0,-1 0,6 0,-1 0,19 0,20 0,-20 0,-10 0,-7 0,-3 0,-22 0,-2 0,-14 0,-5 0,0-29,-6 22,-5-22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8:34.3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92,'151'6,"-66"-4,5 0,-24-1,3-2,1 1,7 0,3 0,2 0,15 0,4 0,1 0,-24 0,2 0,-2 0,-4 0,4 0,-3 0,3 0,-1 0,6 0,-1 0,-7 0,26 0,-3 0,-9 0,4 0,-2 0,-12 0,-3 0,-1 0,20 0,-2 0,-7 0,-1 0,-10 0,-3 0,-6 0,-1 0,-4 0,-1 0,-1 0,0 0,-5 0,-1 0,2 0,-2 0,43 0,-19 0,23 0,-41 0,32 7,-26 1,-9 5,-3 0,-24-1,0-1,-12-4,-2-3,-1-4,7 0,2 0,3-5,-3 4,6-4,2-1,6-1,6-5,11-2,-2 2,19-3,-9 1,1 6,7-5,-16 6,1-2,-10-2,-14 9,-2-3,-12 5,-1-5,-2 4,2-8,0 8,3-4,-8 5,8-4,-3-2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3:51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44,'125'0,"-65"0,-1 0,-1 0,0 0,8 0,3 0,8 0,5 0,16 0,3 0,-6 0,2 0,-21 0,2 0,-1 0,-7 0,-1 0,-3 0,19 0,-2 0,7 0,-4 0,-23-1,-1 2,15 3,1 0,-5-3,-2 0,-5 3,0 0,12-4,-3 0,21 0,-17 0,0 0,17 0,-31 0,1 0,-7 0,-2 0,-4 0,1 0,5 0,0 0,5 0,1 0,-5 0,0 0,11 0,-2 0,-18 0,-1 0,13 0,-1 0,25 0,-30 0,1 0,39 0,-45 0,0 0,33 0,7 0,-16 0,6-7,1-1,-8-7,8 6,-1-5,-6 13,-2-6,-3 7,-15 0,7 0,-9 0,-7 0,-3 0,-6 0,-1 0,0 0,0 0,-6 0,4 0,-11 0,12 0,-12 0,5 0,-12 0,-1 0,0 0,0 0,5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54:09.3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26,'186'0,"-89"0,1 0,-29 0,1 0,3 0,12 0,3 0,3 0,-14 0,2 0,2 0,2 0,9 0,4 0,-1 0,-3 0,9 0,-4 0,4 0,-9 0,4 0,-1 0,-5 0,5 0,-5 0,2 0,-10 0,3 0,0 0,-2 0,19 0,-3 0,-2 0,-7 0,-1 0,-7 0,6 0,-3 0,16 0,-7 0,-41 0,-1 0,39 0,2 0,-35 0,-3 0,10 0,-3 0,10 0,-7-11,-19 8,2-8,-18 11,-2 0,-6 0,-6 0,-1 0,-1 0,1 0,5 0,-6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12T20:06:29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11724 0 24575,'-20'0'0,"0"0"0,-8 0 0,-3 0 0,-4 0 0,-2 0 0,2 11 0,4 1 0,-3 18 0,3-5 0,-7 11 0,7-11 0,-5 11 0,12-12 0,-22 22 0,20-20 0,-13 13 0,17-17 0,-9 9 0,2-7 0,-4 13 0,-1-12 0,9 4 0,-4-1 0,6-4 0,1 4 0,4-6 0,-2-5 0,7 4 0,-8-4 0,9 6 0,-4 4 0,-1-3 0,-1 10 0,0-4 0,-4 5 0,3 2 0,-5-2 0,5 2 0,-3-2 0,8 9 0,-9-1 0,8 11 0,-3-4 0,-5 32 0,8-25 0,0-2 0,-1 1 0,1 8 0,3-14 0,0 2 0,-2 25 0,-1 16 0,0-7 0,0-3 0,1 0 0,6 12 0,2-12 0,6 1 0,0-22 0,0-5 0,0 7 0,0-4 0,0 10 0,0-11 0,0 14 0,0 1 0,0 0 0,0 1 0,6-2 0,-4-6 0,11 15 0,-5-13 0,7 13 0,-8-15 0,6-3 0,-6 1 0,7-1 0,-1 3 0,2 5 0,-2-5 0,1 5 0,-4-18 0,1-1 0,4 27 0,-4-21 0,-1 0 0,3 11 0,2 11 0,-1-14 0,0 6 0,-1-6 0,2 5 0,-8 4 0,6-1 0,-5 0 0,0 7 0,-2-13 0,0 13 0,-6-28 0,2-1 0,10 27 0,-11-25 0,-1-1 0,12 13 0,-4-3 0,-1-7 0,5-3 0,-11-4 0,11 4 0,-10-11 0,10 18 0,-10-22 0,11 30 0,-11-24 0,4 18 0,-6-6 0,6-2 0,-4 3 0,4 4 0,-6-10 0,6 10 0,-5-4 0,5-3 0,-6 36 0,0-24 0,0 19 0,0-21 0,0-10 0,0 10 0,0-10 0,0 2 0,0-3 0,0-4 0,0 4 0,-5-11 0,-2 9 0,-11-15 0,4 15 0,-9-15 0,9 15 0,-8-15 0,7 15 0,-7-15 0,2 7 0,-4-9 0,0 2 0,1-8 0,-1 0 0,-3-6 0,-4-5 0,-4 4 0,-2-9 0,-5 4 0,-4 2 0,-12-5 0,3 6 0,-10-1 0,1-4 0,4 4 0,-11-5 0,19-1 0,-10 1 0,12-2 0,3-4 0,6-3 0,10 0 0,4-4 0,0 4 0,3-5 0,3 0 0,5 0 0,6 0 0,-1 0 0,1 0 0,13 5 0,4 0 0,20 6 0,-4 5 0,22 11 0,-13 4 0,16 11 0,-10-5 0,4 11 0,-3-1 0,4 11 0,-9-6 0,8 6 0,-21 0 0,12-1 0,-6 25 0,-6-25 0,4 19 0,-18-26 0,-1 4 0,-6-4 0,0 4 0,0-4 0,0 22 0,0-18 0,0 46 0,0-27 0,-3-16 0,-1 0 0,-4 16 0,1-18 0,-2 0 0,-5 18 0,3-22 0,-1 2 0,-4 32 0,-7 8 0,15-16 0,-6 5 0,13-16 0,-6-2 0,1 1 0,5-1 0,-5 3 0,6 5 0,-6-5 0,5 5 0,-11-5 0,10 15 0,-4-13 0,0 13 0,4-23 0,-10 34 0,11-25 0,-5 17 0,0-23 0,4-19 0,-4 9 0,6-9 0,-6 11 0,5-5 0,-5-3 0,6 2 0,0-2 0,0-2 0,0 7 0,0-7 0,0 2 0,0 19 0,0-23 0,0 40 0,0-33 0,0 11 0,0-8 0,5-8 0,2 2 0,11 12 0,-10-18 0,7 6 0,-9-19 0,6-4 0,-6-7 0,3 0 0,-3-6 0,4 0 0,0 0 0,1 6 0,4-5 0,9 11 0,-1-4 0,13 6 0,-1-1 0,4 2 0,2-1 0,-4 1 0,-2-2 0,2 2 0,-2-7 0,2 5 0,5-10 0,-4 5 0,4-6 0,-5 1 0,-2-2 0,2 1 0,-2-5 0,-5-2 0,-2 0 0,-11-4 0,-2 4 0,-5-5 0,0 0 0,0 0 0,0 0 0,0 0 0,0 0 0,6 0 0,0 0 0,1 0 0,4 0 0,-4 0 0,-1 0 0,0 0 0,-6 0 0,0 0 0,0 0 0,0 0 0,0 0 0,-1 0 0,1 0 0,0 0 0,0 0 0,5-5 0,8 4 0,0-8 0,1 7 0,-4-7 0,-9 8 0,4-4 0,-5 0 0,-4 4 0,-1-3 0</inkml:trace>
  <inkml:trace contextRef="#ctx0" brushRef="#br0" timeOffset="6249">1 8730 24575,'13'0'0,"26"0"0,7 0 0,36 0 0,12 0 0,-35 0 0,2 0-3381,6 0 0,3 0 3381,7 0 0,3 0 0,0 0 0,1 0 0,4 0 0,2 0 0,-1 0 0,0 0 0,0 0 0,-1 0 0,-4 0 0,-1 0 0,5 0 0,-1 0 0,-9 0 0,-1 0 0,5 0 0,-2 0 0,-8 0 0,-2 0 0,4 0 0,-1 0 0,-7 0 0,-1 0 0,9 0 0,0 0 0,-13 0 0,0 0 929,12 0 1,-1 0-930,-15 0 0,0 0 0,21 0 0,1 0 0,-21 0 0,1 0 0,25 0 0,2 0 0,-22 0 0,-2 0 551,2 0 1,1 0-552,-3 0 0,0 0 0,9 0 0,0 0 0,-7 0 0,2 0 0,20 1 0,-1-2 0,-23-2 0,-1-1 0,12 4 0,1-1 0,-7-9 0,-1-1-286,7 5 1,2 0 285,2-9 0,1-1 0,5 5 0,0 1 0,0-6 0,2 0 0,10 5 0,-1 1 0,-14-3 0,0 1 0,21 6 0,0 1 0,-20-2 0,-1 0 0,14 5 0,0 2 0,-20-4 0,0 0 0,12 4 0,0 0 0,-16-3 0,-2-1 0,13 4 0,-1-1 0,-13-6 0,-1 0 0,8 2 0,0 0 0,-7-3 0,0 0 0,7-1 0,0 0 0,-17 2 0,2-1 0,26-6 0,-1 0 0,8-3 0,-3 4 0,2-2 0,-35 4 0,-2 0 0,21-2 0,-1-1 0,20-9 0,-23 6 0,-2 0 0,5 2 0,-9 2 0,1 0 0,14-7 0,7 3 0,-16-2 0,-6 5 3542,-19 7-3542,-5-5 96,-10 11-96,-11-9 0,-2 9 0,-5-3 700,-5-1-700,-4 4 33,-7-3-33,-3 0 0,-2 2 0,1-7 0,0 8 0,0-4 0,-6 1 0,-1 2 0,-4-2 0,-9-2 0,1-1 0,-8 1 0,-4-5 0,-6 3 0,4-4 0,-9-1 0,15 1 0,-15-1 0,8 1 0,-9-2 0,3 7 0,3-5 0,-1 5 0,9-5 0,-3 5 0,12-4 0,-4 10 0,3-10 0,2 5 0,5-1 0,4-2 0,8 7 0,-3-2 0,14 4 0,7 0 0,10 0 0,13 0 0,0 0 0,16 0 0,6 0 0,4 0 0,11 0 0,29 7 0,-34 1 0,-6-1 0,-1 2 0,1 3 0,27-3 0,-15 2 0,5-9 0,-19 4 0,8 0 0,-30-5 0,5 5 0,-19-6 0,4 0 0,-10 0 0,5 0 0,-6 0 0,5 0 0,1 0 0,12 0 0,-4 0 0,9 0 0,-9 0 0,8 0 0,-14 0 0,2 0 0,-10 0 0,0 0 0,-5 4 0,0 1 0,-5 5 0,0-1 0,0 1 0,0-1 0,-5 1 0,0 0 0,-6 5 0,-5 2 0,-1 5 0,-6 7 0,1-6 0,-3 13 0,-4-6 0,3 7 0,-11 7 0,10-5 0,-3 4 0,5-6 0,-6 6 0,4-4 0,2-2 0,2-2 0,10-11 0,-4-1 0,7-8 0,0-5 0,0 0 0,4 1 0,-3-2 0,8 1 0,-13-4 0,7 3 0,-9 2 0,0 6 0,0 4 0,-2 2 0,-3-2 0,4 2 0,0 4 0,-5-8 0,10 7 0,-4-14 0,5 3 0,1-5 0,0 0 0,4 0 0,2-4 0,4-2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20:06:45.5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1,'85'0,"-11"0,17 0,-4 0,-35 0,2 0,-1 0,0 0,6 0,-2 0,40 0,-36 0,4 0,26 0,3 0,-18 0,1 0,-8 0,4 0,-5 0,2 0,-2 0,10 0,1 0,-9 0,1 0,13 0,-2 0,-30 0,0 0,44 0,-4 0,-15 0,4 0,0 0,-9 0,-15 0,1 0,22 0,12 0,-25 0,5 0,-12 0,-6 0,-6 0,-16 0,8 0,-21 0,7 0,-15 0,4 0,4 4,-7-3,11 4,-9-5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20:06:47.1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1,'161'0,"-87"0,2 0,-2 0,6 0,-7 0,-4 0,3 0,7 0,15 0,0 0,-15 0,-13 0,0 0,19 0,16 0,2 0,-14 0,-2 0,-3 0,2 0,5 0,-3 0,-18 0,-4 0,1 0,5 0,1 0,-5 0,11 0,-2 0,14 0,-2 0,-22 0,-4 0,-4 0,-3 0,43 0,-24 0,11 0,-2 0,-7 0,-21 0,-10 0,-18 0,-11 0,-2 0,-1 0,2 0,3 0,-3 0,-2 0,1 0,0 0,5 0,-1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20:06:48.59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1,'167'6,"-99"-5,2 1,-2-1,17-1,1 0,-8 0,6 0,-1 0,-1 0,0 0,1 0,13 0,2 0,-4 0,-21 0,-2 0,2 0,16 0,4 0,-6 0,6 0,0 0,-13 0,5 0,-2 0,-9 0,-2 0,-2 0,26 0,-2 0,1 0,-8 0,12 0,-34 0,-2 0,17 0,2 0,8 0,-30 0,3 0,-18 0,-8 0,-10 0,-8 0,2 0,-7 0,-3 0,4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20:07:10.0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0,'112'0,"-43"0,-2 0,16 0,-16 0,3 0,-11 0,1 0,18 0,1 0,-2 0,-1 0,9 0,0 0,-9 0,0 0,9 0,-1 0,-8 0,-1 0,10 0,-1 0,-14 0,1 0,13 0,-2 0,-26 0,0 0,21 0,-4 0,2 0,-20 0,1 0,29 0,-1 0,-32 0,-2 0,19 0,4 0,-15 0,-12 0,-5 0,-10 0,2 0,-9 0,10 0,-10 0,9 0,-9 0,-1 0,-3 0,-8 0,8 0,-5 0,1 0,3 0,-8 0,8 0,-3 0,-1 0,-1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42.8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1,'86'0,"-1"0,0 0,1 0,-1 0,0 0,16 0,6 0,-5 0,-16 0,-28 0,-19 0,25 0,-39 0,-5 0,-1 0,7 0,-10 0,8 0,-14 0,9 0,-5 0,1 0,11 0,-5 0,2 0,-5 0,-5 0,1 0,4 0,0 0,-4 0,2 0,-1 0,3 0,-1 0,-3 0,2 0,-2 0,3 0,0 0,-3 0,3 0,-3 0,4 0,1 0,1 0,0 0,-1 0,-4 0,3 0,-4 0,3 0,1 0,-5 0,-1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45.5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0,'74'0,"-17"0,4 0,-21 0,23 0,-17 0,17 0,-17 0,9 0,-4 0,-9 0,7 0,-8 0,10 0,-8 0,6 0,-8 0,-3 0,8 0,-18 0,10 0,-12 0,1 0,2 0,-7 0,2 0,-4 0,5 0,-9 0,7 0,-7 0,3 0,-4 0,3 0,-3 0,0 0,7 0,-11 0,12 0,-5 0,-2 0,1 0,-3 0,1 0,8 0,-8 0,8 0,-13 0,9 0,0 0,-3 0,2 0,-5 0,1 0,3 0,1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48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0,'74'0,"-7"0,-22 0,9 0,-7 0,9 0,2 0,-9 0,3 0,-5 0,-8 0,-5 0,-5 0,5 0,5 0,2 0,1 0,-1 0,-2 0,0 0,-8 0,2 0,-7 0,0 0,-12 0,5 0,-5 0,1 0,6 0,-10 0,11 0,-8 0,1 0,3 0,-4 0,5 0,-5 0,4 0,-4 0,6 0,-6 0,4 0,-4 0,8 0,-7 0,7 0,-11 0,7 0,-4 0,4 0,0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50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38,'62'0,"1"0,-6 0,2 0,5-6,-4 5,-3-5,-7 6,6-6,-10 5,9-5,-5 6,-1 0,2-5,-3 4,-4-4,-3 5,1 0,-7 0,1 0,-9 0,-2 0,-5 0,-1 0,1 0,-2 0,-3 0,2 0,-3 0,4 0,0 0,-4 0,2 0,-2 0,3 0,0 0,-3 0,3 0,-4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3:52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0 196,'60'0,"8"0,6 0,21 0,-37 0,3 0,4 0,2 0,17 0,2 0,-6 0,2 0,-13 0,3 0,0 0,1 0,1 0,1 0,3 0,1 0,1 0,4 0,0 0,-2 0,-8 0,-2 0,1 0,-1 0,0 0,-1 0,-2 0,-1 0,-4 0,9-3,-1-1,10 5,-3-3,-22-9,-1-1,9 7,2-1,-2-10,-1-1,-4 7,-2 1,-3-3,-2 0,0 3,-1 2,42-9,-10 1,9 6,-18 2,-1 7,-3-6,-15 4,7-4,-9 6,-8 0,7 0,-14 0,5 0,-7 0,-6 0,5 0,-18 0,10 0,-16 0,8 0,-5 0,5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55.6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1,'70'0,"0"0,-5 0,-3 0,29 0,-20 0,21 0,-16 0,16 0,-14 0,-27 0,0 0,15 0,12 0,-13 0,-3 0,11 0,-20 0,9 0,-1 0,-9 0,0 0,-26 0,0 0,-7 0,-4 0,8 0,-12 0,7 4,-1-3,-6 7,12-7,-4 7,-3-7,2 4,-5-5,1 4,3-3,1 2,-4-3,3 5,-3-4,4 3,-1-4,-3 0,2 0,1 0,-3 0,7 0,-8 0,0 3,8-2,-11 3,11-4,-2 0,1 0,-1 0,-1 0,-8 0,8 0,-4 0,4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5:58.7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11,'71'0,"-4"0,-16 0,-1 0,14 0,-13 0,1 0,10 0,-19 0,28 0,-24 0,8 0,-10 0,3 0,-9 0,0 0,2 0,-7 0,7 0,-4 0,-3 0,9 0,-2 0,-2 0,0 0,-7 0,0 0,-6 0,0 0,-7 0,1 0,-1 0,1 0,0 0,0 0,-1 0,1 0,-1 0,1 0,-1-5,1 4,-5-3,3 4,-4 0,8 0,-7 0,7 0,-11 0,7 0,-3 0,-1 0,5 0,-5 0,6 0,-1 0,-5 0,5 0,-4 0,5 0,-1 0,1 0,-6 0,4 0,-4 0,4 0,1 0,-5 0,4 0,-4 0,4 0,-1 0,-3 0,-2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6:01.1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32,'80'0,"4"0,-32 0,1 0,43 0,-29 0,1 0,30 0,-31 0,1 0,-11 0,-1 0,8 0,0 0,-7 0,-2 0,33 0,7 0,-23 0,20 0,-18 0,1 0,-1 0,-4 0,2 0,-5 0,-1 0,1 0,-10 0,1 0,-15 0,9 0,-19 0,14 0,-20 0,18 0,-17 0,11 0,-2-5,-3 4,9-9,-9 9,-2-8,-6 8,-7-4,-4 5,2 0,-3 0,4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9-15T17:26:05.2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2245 1,'-53'0,"14"0,10 0,7 0,-9 0,-9 0,7 0,-20 0,12 0,-15 0,5 0,2 0,3 0,0 0,13 0,-7 0,9 0,-9 0,7 0,-13 0,-2 0,-2 0,-4 0,6 0,3 5,4-4,3 4,6-1,5-2,-3 2,9-4,-4 0,-1 0,6 0,-12 0,6 0,-7 0,2 0,-2 0,1 0,0 0,-1 0,7 0,-6 0,5 0,-6 0,1 0,-8 0,7 0,-6 0,8 0,-2 0,1 0,5 0,3 0,4 0,0 0,5 0,-3 0,4 0,-6 0,6 0,-4 0,3 4,-2-3,-1 3,5-4,-3 0,2 0,-3 0,0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7T19:21:46.579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1,'54'0,"-7"0,-31 0,5 0,-10 0,8 0,5 0,-6 0,16 0,5 0,-4 0,8 0,-20 0,0 0,16 0,-18 0,17 0,-27 0,11 0,-11 0,15 0,-8 0,4 0,-1 0,-4 0,0 0,5 0,-11 0,10 4,-5-3,-1 4,5-1,-9-3,8 4,-4-5,1 4,2-3,-2 3,-1 1,4-4,-8 4,7-1,-3-3,1 3,2-4,-7 5,8-4,-3 3,-1-4,4 0,-4 0,1 0,2 0,-3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7T19:21:49.681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0,'59'0,"-6"0,-25 0,-4 0,9 0,-9 0,4 0,-11 0,10 0,-14 0,15 0,-11 0,5 0,-5 0,3 0,-9 0,10 0,-5 0,7 0,-8 0,7 0,-11 0,9 0,-4 0,0 0,3 0,-8 0,8 0,-4 0,0 0,4 0,-4 0,0 0,4 0,-4 0,0 0,4 0,-3 0,-1 0,4 0,-8 0,9 0,-5 0,1 0,3 0,-4 0,0 0,-1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7T19:21:55.65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1,'41'0,"5"0,-27 0,9 0,1 0,-6 0,6 0,-2 0,4 0,14 0,-7 0,2 0,-12 0,-6 0,0 0,-5 0,4 0,-9 0,8 0,2 0,-4 0,8 5,-10-4,7 4,-7-5,5 5,-4-4,5 4,0-5,-4 0,2 0,-3 5,5-3,0 3,1-5,-1 0,0 0,0 0,-5 0,3 0,-3 0,5 0,0 0,0 0,1 0,-2 0,2 0,-2 0,-4 0,4 0,-4 0,0 0,3 4,-8-2,13 2,-12-4,7 0,-6 0,-2 0,7 0,-4 5,1-4,3 4,-7-5,7 0,-3 4,1-3,2 4,-8-5,8 0,-3 0,0 0,3 0,-8 4,8-2,-3 2,-1-4,4 0,-7 0,6 0,-2 0,-1 0,4 0,-8 0,8 4,-4-3,0 4,4-5,-4 0,1 0,3 0,-4 0,1 0,3 0,-8 0,8 0,-3 4,-1-3,4 4,-5-5,1 0,3 4,-4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7T19:22:00.555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0,'46'0,"1"0,-9 0,-7 0,18 0,-17 0,10 0,-5 0,-2 0,2 0,-8 0,14 0,-11 0,6 0,-4 0,-3 0,6 0,0 0,0 0,7 0,-6 0,7 0,-2 0,-5 0,4 0,-5 0,-1 0,0 0,-5 0,2 0,-9 0,9 0,-9 0,4 0,1 0,5 0,-3 0,1 0,-16 0,6 0,-6 0,1 0,4 0,-4 0,5 0,-5 0,4 0,-4 0,5 0,-5 0,4 0,-10 0,10 0,0 0,-3 0,2 0,-5 0,1 0,0 0,4 0,-4 0,0 0,9 5,-12-4,7 3,-5-4,-3 0,7 0,-2 0,-1 0,3 0,-7 0,7 0,-4 0,1 0,3 0,-8 5,8-4,-3 3,-1-4,4 0,-3 5,-1-4,4 3,-8-4,14 5,-13-4,8 3,-6 1,-3-4,8 8,-4-4,4 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07:40.15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0,'45'0,"-4"0,-19 0,-5 0,3 0,-3 0,5 0,0 0,0 0,1 0,-2 0,2 0,5 0,-4 0,3 0,-10 0,4 0,-10 0,9 0,-3 0,4 0,1 0,0 0,-6 0,5 0,-9 0,9 0,-5 0,1 0,3 0,-4 0,0 0,4 0,-9 0,8 0,-3 0,5 0,-5 0,5 0,-9 0,8 0,-4 0,0 0,4 0,-8 0,6 0,-3 0,0 0,3 0,-3 0,0 0,-2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07:44.608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0 10,'55'-5,"-6"0,-12 5,5 0,-3 0,3 0,-5 0,-8 0,6 0,-11 0,5 0,-8 0,2 0,-1 0,-5 0,3 0,-3 0,0 0,3 0,-9 0,8 0,-3 0,-1 0,4 0,-3 0,-1 0,4 0,-8 5,8-4,-3 3,-1-4,4 5,-8-4,8 3,-3-4,0 5,3-4,-9 3,9 1,-4-4,4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3:55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30,'68'0,"0"0,-17 0,3 0,-5 0,3 0,17 0,3 0,-1 0,2 0,6 0,2 0,10 0,2 0,1 0,1 0,-29 0,2 0,-1 0,0 0,0 0,0 0,29 0,-4 0,-20 0,-3 0,1 0,-3 0,31 0,-34 0,1 0,-14 0,-1 0,8 3,-2 1,29 5,0 0,-2-2,-10-7,0 0,0 0,0 0,-8 0,-2 0,-9 0,0 0,-8 0,-1 0,-8 0,0 0,-6 0,5 0,-12 0,12 0,-12 0,11 0,-4 0,6 0,8 0,-12 0,10-6,-19 5,-1-5,-1 6,-11 0,9 0,-4 0,-1 0,5 0,-3 0,12 0,2 0,13 0,-4 0,12-6,-6 5,1-5,5 6,-13-6,6 5,-8-5,0 6,1 0,-8 0,-6 0,-3 0,-9 0,8 0,-5 0,1 0,3 0,-3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07:51.266"/>
    </inkml:context>
    <inkml:brush xml:id="br0">
      <inkml:brushProperty name="width" value="0.3" units="cm"/>
      <inkml:brushProperty name="height" value="0.6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11,'59'0,"9"0,-20 0,-3 0,14 0,-12 0,35 0,-32 0,36 0,-43 0,37 0,-28 0,19 0,-19 0,10 0,-12 0,-4 0,-4 0,-5 0,9 0,-14 0,7 0,-18 0,-4 0,-1 0,-1 0,1 0,1 0,7 0,-11 0,6 0,1 0,-7 0,12 0,-14 0,4 0,5 0,-7 0,11 0,-12 0,8 0,1 0,2 0,3 0,3 0,-11 0,16 0,-21 0,15 0,-11-5,5 4,-5-4,4 5,-10 0,9 0,-4 0,0 0,3 0,-8 0,7 0,-3 0,0 0,3 0,-3 0,0 0,3 0,-3 0,5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10:50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1,'91'0,"-12"0,-3 0,0 0,10 0,-18 0,-2 0,-1 0,-10 0,12 0,1 0,-4 0,29 0,-15 0,4 0,-14 0,-4 0,1 0,-9 0,2 0,-4 0,-10 0,0 0,-8 0,0 0,1 0,-2 0,2 0,-1 0,1 0,-7 0,-2 0,11 0,-13 0,13 0,-23 0,5 0,-4 0,5 0,0 0,1 0,-2 0,2 0,-1 0,0 0,-5 0,4 0,-4 0,4 0,-4 0,-2 0,-1 0,2 0,4 0,-5 0,3 0,-3 0,1 0,3 0,-4 0,1 0,-2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10:52.5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42,'87'0,"-1"0,-18 0,14 0,-26 0,20 0,-10 0,6 0,8 0,-16 0,-12 0,-2 0,-18 0,9 0,-17 0,-1 0,-3 0,-4 0,1 0,1 0,-3 0,0 0,4 0,-3 0,-1 0,5 0,-9 0,8 0,-4 0,1 0,8 0,-11 0,12 0,-14 0,5 0,3 0,-6 0,1-18,-9-5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9T09:10:56.3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19,'64'-11,"-7"3,-20 8,-1 0,8 0,-7 0,8 0,-10 0,2 0,-2 0,10 0,-8 0,7 0,-9 0,2 0,-2 0,2 0,-8 0,7 0,-13 0,13 0,-13 0,6 0,9 0,-1 0,4 0,-9 5,-10-4,7 4,-11-5,16 0,-16 0,6 0,-4 5,-3-4,5 4,-5-5,-2 0,1 0,0 5,1-4,2 3,-8-4,8 0,-4 0,1 0,2 0,-7 13,2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3:57.2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67,'92'-5,"6"0,-29 5,4 0,0 0,2 0,16 0,3 0,-2 0,4 0,-20 0,2 0,-1 0,-7 0,-2 0,3 0,15 0,3 0,-3 0,-15 0,-3 0,2 0,12 0,1 0,-2 0,16 0,-2 0,-24 0,1 0,-3 0,13 0,-1 0,12 0,-5 0,-33 0,-3 0,16 0,-1 0,23 0,8 0,-41 0,-1 0,13 0,22 0,-26 0,0 0,-3 0,-15 0,-3 0,-13 0,-7 0,-3 0,-9 0,9 0,-4 0,6 0,6 0,2 0,6 0,0 0,8 0,-13 0,11 0,-19 0,0 0,-8 0,-1 0,0 0,1-10,5 8,-4-9,12 6,-4 4,4-10,-7 10,-5-9,-1 9,-1-4,1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3:59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12,'87'0,"-7"0,-30 0,2 0,46 0,-35 0,2 0,6 0,3 0,10 0,3 0,-1 0,3 0,-19 0,2 0,-1 0,24 0,1 0,-24 0,1 0,-1 0,-5 0,0 0,0 0,34 0,-2 0,-9 0,-5 0,-15 0,-4 0,-8 0,-2 0,40 0,-43 0,1 0,44 0,-40 0,-3 0,15 0,21 0,-27 0,1 0,-2 0,-17 0,-1 0,-14 0,4 0,-10 0,4 0,-7 0,1 0,6 0,-5 0,6 0,-1 0,-5 0,5-5,-12 4,-1-4,-1 5,1 0,-1 0,4 0,2 0,1 0,5 0,-4 0,-1 0,18 0,-19 0,17 0,-21 0,0 0,4 0,-4 0,6 0,0 0,-1 0,1 0,4 0,-9 0,2 0,-5 0,1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34:05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6:52.0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0,'152'0,"-56"0,7 0,-21 0,4 0,5 0,-4 0,5 0,2 0,2 0,-11 0,1 0,2 0,1 0,2 0,-7 0,3 0,1 0,1 0,-1 0,0 0,0 0,1 0,-1 0,1 0,-1 0,-1 0,-1 0,0 0,0 0,-2 0,-1 0,-4 0,17 0,-5 0,0 0,1 0,-11 0,1 0,1 0,-2 0,-4 0,22 0,-5 0,3 0,-10 0,3 0,-1 0,-6 0,-4 0,-6 0,0 0,2 0,1 0,-8 0,-2 0,-3 0,11 0,-1 0,-12 0,-5 0,20 0,-23 0,-4 0,-29 0,11 0,-15 0,-6 0,0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1-12T19:46:53.2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1 127,'115'6,"-23"-4,5 0,-18-2,3 0,5 0,9 0,-1 0,-5 0,1 0,3 0,-6 0,3 0,2 0,0 0,3 0,1 0,1 0,1 0,-14 0,1 0,0 0,1 0,-1 0,1 0,0 0,1 0,-3 0,-3 0,3 0,-4 0,0 0,0 0,8 0,1 0,0 0,-4 0,8 0,-3 0,2 0,-15 0,2 0,-1 0,-1 0,17 0,-3 0,-4 0,15 0,-6 0,0 0,-6 0,-25 0,-2 0,14 0,2 0,-7 0,-4 0,-15 0,-2 0,6 0,-1 0,33 0,-13 0,-13 0,-26 0,-8 0,-8 0,-5 0,-2 0,-9-37,-8 4,1-10,-5 19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4DE317-C304-4242-A897-D634AA516471}" type="datetime1">
              <a:rPr lang="en-US" smtClean="0"/>
              <a:t>11/1/19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46DE0-810C-FB4A-AEB4-62CDEA3393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0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1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963F02-104E-4D6F-8B02-3A121ADACFE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83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7685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5164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0761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859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9542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8921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152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3387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9638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66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5890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4820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7172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2927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3993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70178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4920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3771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2079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0771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36AE7-D38A-4CC0-B53F-15A60905D6A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58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709206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81531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8405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44285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38928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11274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76272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92151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29607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46B56D-241F-4243-BB82-52CD0FD93A25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0566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s-I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136AE7-D38A-4CC0-B53F-15A60905D6A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062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eliciting the safety requirements with the SARE approach, the safety requirements are rephrased using the GIVEN-WHEN-THEN syntax in order to have a more structured form. When the requirements are written in this style it is easy to model them in Rebeca.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847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856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4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FABC1-6F46-DD43-B323-5948BA084C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57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96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87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is-IS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BA523F-E5E4-4B53-BE12-8E4733F5AD4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4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8525" y="5904321"/>
            <a:ext cx="9144000" cy="984633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21" y="1581943"/>
            <a:ext cx="4367161" cy="1470025"/>
          </a:xfrm>
        </p:spPr>
        <p:txBody>
          <a:bodyPr/>
          <a:lstStyle>
            <a:lvl1pPr algn="l">
              <a:defRPr>
                <a:solidFill>
                  <a:srgbClr val="11136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6520" y="3224829"/>
            <a:ext cx="4367161" cy="1691843"/>
          </a:xfrm>
        </p:spPr>
        <p:txBody>
          <a:bodyPr/>
          <a:lstStyle>
            <a:lvl1pPr marL="0" indent="0" algn="l">
              <a:buNone/>
              <a:defRPr i="1">
                <a:solidFill>
                  <a:srgbClr val="111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Authors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16521" y="5094111"/>
            <a:ext cx="4367161" cy="663222"/>
          </a:xfrm>
        </p:spPr>
        <p:txBody>
          <a:bodyPr>
            <a:normAutofit/>
          </a:bodyPr>
          <a:lstStyle>
            <a:lvl1pPr marL="0" indent="0" algn="l">
              <a:buNone/>
              <a:defRPr sz="2000" i="1" baseline="0"/>
            </a:lvl1pPr>
          </a:lstStyle>
          <a:p>
            <a:pPr lvl="0"/>
            <a:r>
              <a:rPr lang="en-US" dirty="0"/>
              <a:t>Click to edit Venue,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73194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7444" y="6492758"/>
            <a:ext cx="1086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06BB42ED-0428-F349-A1E9-DBFAF598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67601" y="6492875"/>
            <a:ext cx="1676399" cy="365125"/>
          </a:xfr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1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0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1"/>
          </p:nvPr>
        </p:nvSpPr>
        <p:spPr>
          <a:xfrm>
            <a:off x="1258887" y="1772816"/>
            <a:ext cx="6626225" cy="4551784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3"/>
              </a:buClr>
              <a:defRPr/>
            </a:lvl3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7885112" y="6282158"/>
            <a:ext cx="801687" cy="243186"/>
          </a:xfrm>
          <a:prstGeom prst="rect">
            <a:avLst/>
          </a:prstGeom>
        </p:spPr>
        <p:txBody>
          <a:bodyPr/>
          <a:lstStyle/>
          <a:p>
            <a:fld id="{E21FFC3D-594F-4CAE-AAA5-4C3555641468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325332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3947A-A148-0743-937C-013D873FF6BF}" type="datetime1">
              <a:rPr lang="en-US" smtClean="0"/>
              <a:t>11/1/19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FSEN-2019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66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5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67601" y="6492875"/>
            <a:ext cx="1676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06BB42ED-0428-F349-A1E9-DBFAF59858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680177" y="6492875"/>
            <a:ext cx="3429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600" i="1" kern="1200">
                <a:solidFill>
                  <a:srgbClr val="679CD6"/>
                </a:solidFill>
                <a:latin typeface="Myriad Pro"/>
                <a:ea typeface="+mn-ea"/>
                <a:cs typeface="Myriad Pro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9636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113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113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113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113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113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ools.ietf.org/html/draft-ietf-manet-aodvv2-16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wmf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customXml" Target="../ink/ink6.xml"/><Relationship Id="rId3" Type="http://schemas.openxmlformats.org/officeDocument/2006/relationships/image" Target="../media/image32.PNG"/><Relationship Id="rId7" Type="http://schemas.openxmlformats.org/officeDocument/2006/relationships/customXml" Target="../ink/ink3.xm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NULL"/><Relationship Id="rId4" Type="http://schemas.openxmlformats.org/officeDocument/2006/relationships/image" Target="../media/image33.png"/><Relationship Id="rId9" Type="http://schemas.openxmlformats.org/officeDocument/2006/relationships/customXml" Target="../ink/ink4.xm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NULL"/><Relationship Id="rId5" Type="http://schemas.openxmlformats.org/officeDocument/2006/relationships/image" Target="../media/image33.png"/><Relationship Id="rId10" Type="http://schemas.openxmlformats.org/officeDocument/2006/relationships/customXml" Target="../ink/ink10.xml"/><Relationship Id="rId4" Type="http://schemas.openxmlformats.org/officeDocument/2006/relationships/image" Target="../media/image32.PNG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.xm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customXml" Target="../ink/ink13.xml"/><Relationship Id="rId4" Type="http://schemas.openxmlformats.org/officeDocument/2006/relationships/image" Target="../media/image35.tiff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2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14.xml"/><Relationship Id="rId10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NULL"/><Relationship Id="rId5" Type="http://schemas.openxmlformats.org/officeDocument/2006/relationships/image" Target="../media/image32.PNG"/><Relationship Id="rId10" Type="http://schemas.openxmlformats.org/officeDocument/2006/relationships/customXml" Target="../ink/ink19.xml"/><Relationship Id="rId4" Type="http://schemas.openxmlformats.org/officeDocument/2006/relationships/image" Target="../media/image33.png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20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NUL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0.jpe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NUL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customXml" Target="../ink/ink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NUL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NUL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5.tif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5.tif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0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NUL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441.png"/><Relationship Id="rId18" Type="http://schemas.openxmlformats.org/officeDocument/2006/relationships/customXml" Target="../ink/ink33.xml"/><Relationship Id="rId3" Type="http://schemas.openxmlformats.org/officeDocument/2006/relationships/image" Target="../media/image60.emf"/><Relationship Id="rId21" Type="http://schemas.openxmlformats.org/officeDocument/2006/relationships/image" Target="../media/image91.png"/><Relationship Id="rId7" Type="http://schemas.openxmlformats.org/officeDocument/2006/relationships/image" Target="../media/image412.png"/><Relationship Id="rId12" Type="http://schemas.openxmlformats.org/officeDocument/2006/relationships/customXml" Target="../ink/ink30.xml"/><Relationship Id="rId17" Type="http://schemas.openxmlformats.org/officeDocument/2006/relationships/image" Target="../media/image460.png"/><Relationship Id="rId2" Type="http://schemas.openxmlformats.org/officeDocument/2006/relationships/notesSlide" Target="../notesSlides/notesSlide41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7.xml"/><Relationship Id="rId11" Type="http://schemas.openxmlformats.org/officeDocument/2006/relationships/image" Target="../media/image430.png"/><Relationship Id="rId5" Type="http://schemas.openxmlformats.org/officeDocument/2006/relationships/image" Target="../media/image40.png"/><Relationship Id="rId15" Type="http://schemas.openxmlformats.org/officeDocument/2006/relationships/image" Target="../media/image450.png"/><Relationship Id="rId23" Type="http://schemas.openxmlformats.org/officeDocument/2006/relationships/image" Target="../media/image92.png"/><Relationship Id="rId10" Type="http://schemas.openxmlformats.org/officeDocument/2006/relationships/customXml" Target="../ink/ink29.xml"/><Relationship Id="rId19" Type="http://schemas.openxmlformats.org/officeDocument/2006/relationships/image" Target="../media/image470.png"/><Relationship Id="rId4" Type="http://schemas.openxmlformats.org/officeDocument/2006/relationships/customXml" Target="../ink/ink26.xml"/><Relationship Id="rId9" Type="http://schemas.openxmlformats.org/officeDocument/2006/relationships/image" Target="../media/image421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customXml" Target="../ink/ink3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customXml" Target="../ink/ink42.xml"/><Relationship Id="rId4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rebeca-lang.org/publicatio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beca-lang.org/project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rebeca-lang.org/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01160" y="1827172"/>
            <a:ext cx="8341679" cy="1077218"/>
          </a:xfrm>
        </p:spPr>
        <p:txBody>
          <a:bodyPr>
            <a:noAutofit/>
          </a:bodyPr>
          <a:lstStyle/>
          <a:p>
            <a:br>
              <a:rPr lang="en-US" sz="3600" baseline="30000" noProof="0" dirty="0">
                <a:solidFill>
                  <a:schemeClr val="tx1"/>
                </a:solidFill>
                <a:latin typeface="+mn-lt"/>
                <a:cs typeface="Helvetica"/>
              </a:rPr>
            </a:br>
            <a:endParaRPr lang="en-US" sz="3200" b="1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ruta 1">
            <a:extLst>
              <a:ext uri="{FF2B5EF4-FFF2-40B4-BE49-F238E27FC236}">
                <a16:creationId xmlns:a16="http://schemas.microsoft.com/office/drawing/2014/main" id="{A822F8C5-D67E-8B40-AD19-0D2B3D891A72}"/>
              </a:ext>
            </a:extLst>
          </p:cNvPr>
          <p:cNvSpPr txBox="1"/>
          <p:nvPr/>
        </p:nvSpPr>
        <p:spPr>
          <a:xfrm>
            <a:off x="401160" y="1774049"/>
            <a:ext cx="67997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+mj-lt"/>
              </a:rPr>
              <a:t>Marjan Sirjani</a:t>
            </a:r>
          </a:p>
          <a:p>
            <a:r>
              <a:rPr lang="en-US" b="1" dirty="0">
                <a:solidFill>
                  <a:srgbClr val="111366"/>
                </a:solidFill>
                <a:latin typeface="+mj-lt"/>
              </a:rPr>
              <a:t>Professor in Software Engineering</a:t>
            </a:r>
          </a:p>
          <a:p>
            <a:r>
              <a:rPr lang="en-US" b="1" dirty="0">
                <a:solidFill>
                  <a:srgbClr val="111366"/>
                </a:solidFill>
              </a:rPr>
              <a:t>Cyber-Physical Systems Analysis group</a:t>
            </a:r>
            <a:endParaRPr lang="en-US" b="1" dirty="0">
              <a:solidFill>
                <a:srgbClr val="111366"/>
              </a:solidFill>
              <a:latin typeface="+mj-lt"/>
            </a:endParaRPr>
          </a:p>
          <a:p>
            <a:r>
              <a:rPr lang="en-US" b="1" dirty="0" err="1">
                <a:solidFill>
                  <a:srgbClr val="111366"/>
                </a:solidFill>
                <a:latin typeface="+mj-lt"/>
              </a:rPr>
              <a:t>Malardalen</a:t>
            </a:r>
            <a:r>
              <a:rPr lang="en-US" b="1" dirty="0">
                <a:solidFill>
                  <a:srgbClr val="111366"/>
                </a:solidFill>
                <a:latin typeface="+mj-lt"/>
              </a:rPr>
              <a:t> University, Sweden</a:t>
            </a:r>
          </a:p>
          <a:p>
            <a:r>
              <a:rPr lang="en-US" b="1" dirty="0">
                <a:solidFill>
                  <a:srgbClr val="111366"/>
                </a:solidFill>
                <a:latin typeface="+mj-lt"/>
              </a:rPr>
              <a:t>Reykjavik University, Iceland</a:t>
            </a:r>
          </a:p>
          <a:p>
            <a:endParaRPr lang="en-US" b="1" dirty="0">
              <a:solidFill>
                <a:srgbClr val="11136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AFF195-A5D8-4E41-B3ED-FAF55661C73A}"/>
              </a:ext>
            </a:extLst>
          </p:cNvPr>
          <p:cNvSpPr txBox="1"/>
          <p:nvPr/>
        </p:nvSpPr>
        <p:spPr>
          <a:xfrm>
            <a:off x="209862" y="54476"/>
            <a:ext cx="8709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Debugging of Actor Programs using Rebeca Model Checking Tool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C8D00-947F-6545-A3C5-668FA76F3B4E}"/>
              </a:ext>
            </a:extLst>
          </p:cNvPr>
          <p:cNvSpPr txBox="1"/>
          <p:nvPr/>
        </p:nvSpPr>
        <p:spPr>
          <a:xfrm>
            <a:off x="401160" y="4543425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solidFill>
                  <a:srgbClr val="111366"/>
                </a:solidFill>
              </a:rPr>
              <a:t>October</a:t>
            </a:r>
            <a:r>
              <a:rPr lang="sv-SE" b="1" dirty="0">
                <a:solidFill>
                  <a:srgbClr val="111366"/>
                </a:solidFill>
              </a:rPr>
              <a:t> 27 – 31 , 2019, </a:t>
            </a:r>
            <a:r>
              <a:rPr lang="sv-SE" b="1" dirty="0" err="1">
                <a:solidFill>
                  <a:srgbClr val="111366"/>
                </a:solidFill>
              </a:rPr>
              <a:t>Dagstuhl</a:t>
            </a:r>
            <a:r>
              <a:rPr lang="sv-SE" b="1" dirty="0">
                <a:solidFill>
                  <a:srgbClr val="111366"/>
                </a:solidFill>
              </a:rPr>
              <a:t> </a:t>
            </a:r>
            <a:r>
              <a:rPr lang="sv-SE" b="1" dirty="0" err="1">
                <a:solidFill>
                  <a:srgbClr val="111366"/>
                </a:solidFill>
              </a:rPr>
              <a:t>Seminar</a:t>
            </a:r>
            <a:r>
              <a:rPr lang="sv-SE" b="1" dirty="0">
                <a:solidFill>
                  <a:srgbClr val="111366"/>
                </a:solidFill>
              </a:rPr>
              <a:t> 19442</a:t>
            </a:r>
          </a:p>
          <a:p>
            <a:r>
              <a:rPr lang="sv-SE" dirty="0" err="1">
                <a:solidFill>
                  <a:srgbClr val="111366"/>
                </a:solidFill>
              </a:rPr>
              <a:t>Programming</a:t>
            </a:r>
            <a:r>
              <a:rPr lang="sv-SE" dirty="0">
                <a:solidFill>
                  <a:srgbClr val="111366"/>
                </a:solidFill>
              </a:rPr>
              <a:t> </a:t>
            </a:r>
            <a:r>
              <a:rPr lang="sv-SE" dirty="0" err="1">
                <a:solidFill>
                  <a:srgbClr val="111366"/>
                </a:solidFill>
              </a:rPr>
              <a:t>Languages</a:t>
            </a:r>
            <a:r>
              <a:rPr lang="sv-SE" dirty="0">
                <a:solidFill>
                  <a:srgbClr val="111366"/>
                </a:solidFill>
              </a:rPr>
              <a:t> for </a:t>
            </a:r>
            <a:r>
              <a:rPr lang="sv-SE" dirty="0" err="1">
                <a:solidFill>
                  <a:srgbClr val="111366"/>
                </a:solidFill>
              </a:rPr>
              <a:t>Distributed</a:t>
            </a:r>
            <a:r>
              <a:rPr lang="sv-SE" dirty="0">
                <a:solidFill>
                  <a:srgbClr val="111366"/>
                </a:solidFill>
              </a:rPr>
              <a:t> Systems and </a:t>
            </a:r>
            <a:r>
              <a:rPr lang="sv-SE" dirty="0" err="1">
                <a:solidFill>
                  <a:srgbClr val="111366"/>
                </a:solidFill>
              </a:rPr>
              <a:t>Distributed</a:t>
            </a:r>
            <a:r>
              <a:rPr lang="sv-SE" dirty="0">
                <a:solidFill>
                  <a:srgbClr val="111366"/>
                </a:solidFill>
              </a:rPr>
              <a:t> Data Management</a:t>
            </a:r>
          </a:p>
          <a:p>
            <a:endParaRPr lang="en-US" b="1" dirty="0">
              <a:solidFill>
                <a:srgbClr val="111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789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54C7-23EF-DD46-9449-5DCFF771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BF9C4-4982-E04B-AAB4-4F56121FC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93A4218-8269-D44F-85C1-5F9EDA8DF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648953"/>
            <a:ext cx="9143999" cy="5715000"/>
          </a:xfr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C81A93-24FD-BF4F-A7E4-0091184E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88644"/>
            <a:ext cx="9144000" cy="531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884A-D371-9948-AC7C-6B3DDF2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731"/>
            <a:ext cx="3839028" cy="1143000"/>
          </a:xfrm>
        </p:spPr>
        <p:txBody>
          <a:bodyPr>
            <a:normAutofit/>
          </a:bodyPr>
          <a:lstStyle/>
          <a:p>
            <a:r>
              <a:rPr lang="sv-SE" sz="3600" b="1" dirty="0"/>
              <a:t>Smart </a:t>
            </a:r>
            <a:r>
              <a:rPr lang="en-US" sz="3600" b="1" dirty="0"/>
              <a:t>Structures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F23-3297-324D-8AD0-329B974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0480-D3FC-764F-8D9B-3E2BD5B968D3}"/>
              </a:ext>
            </a:extLst>
          </p:cNvPr>
          <p:cNvSpPr txBox="1"/>
          <p:nvPr/>
        </p:nvSpPr>
        <p:spPr>
          <a:xfrm>
            <a:off x="444791" y="4523480"/>
            <a:ext cx="4325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Schedulability Analysis </a:t>
            </a:r>
            <a:r>
              <a:rPr lang="en-US" sz="2400" dirty="0">
                <a:solidFill>
                  <a:schemeClr val="tx2"/>
                </a:solidFill>
              </a:rPr>
              <a:t>of </a:t>
            </a:r>
          </a:p>
          <a:p>
            <a:r>
              <a:rPr lang="en-US" sz="2400" dirty="0">
                <a:solidFill>
                  <a:schemeClr val="tx2"/>
                </a:solidFill>
              </a:rPr>
              <a:t>Distributed Real-Time Sensor Network: Finding the best configuration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UIUC- Gul Agha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EC625-B3C6-0C4D-ADE5-9594F4E5D720}"/>
              </a:ext>
            </a:extLst>
          </p:cNvPr>
          <p:cNvSpPr/>
          <p:nvPr/>
        </p:nvSpPr>
        <p:spPr>
          <a:xfrm>
            <a:off x="4685104" y="421621"/>
            <a:ext cx="47201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Network Protocols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EE2908-C680-4946-8225-A3707E6B792A}"/>
              </a:ext>
            </a:extLst>
          </p:cNvPr>
          <p:cNvSpPr txBox="1">
            <a:spLocks/>
          </p:cNvSpPr>
          <p:nvPr/>
        </p:nvSpPr>
        <p:spPr>
          <a:xfrm>
            <a:off x="4685104" y="4802458"/>
            <a:ext cx="4232456" cy="193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F7D8D-1283-E747-8A85-75D26E579E7B}"/>
              </a:ext>
            </a:extLst>
          </p:cNvPr>
          <p:cNvSpPr/>
          <p:nvPr/>
        </p:nvSpPr>
        <p:spPr>
          <a:xfrm>
            <a:off x="4685104" y="1533904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DE408-6C84-6847-9C2A-07B131C2E962}"/>
              </a:ext>
            </a:extLst>
          </p:cNvPr>
          <p:cNvSpPr/>
          <p:nvPr/>
        </p:nvSpPr>
        <p:spPr>
          <a:xfrm>
            <a:off x="0" y="1572499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9EED55-4932-F242-9ABD-FAE20F773672}"/>
              </a:ext>
            </a:extLst>
          </p:cNvPr>
          <p:cNvSpPr/>
          <p:nvPr/>
        </p:nvSpPr>
        <p:spPr>
          <a:xfrm>
            <a:off x="157771" y="123093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91B0F-C404-C849-A748-34DCAD237F54}"/>
              </a:ext>
            </a:extLst>
          </p:cNvPr>
          <p:cNvSpPr/>
          <p:nvPr/>
        </p:nvSpPr>
        <p:spPr>
          <a:xfrm>
            <a:off x="4685104" y="115849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50264-01DE-E648-971D-B9CF0391D4F2}"/>
              </a:ext>
            </a:extLst>
          </p:cNvPr>
          <p:cNvSpPr txBox="1"/>
          <p:nvPr/>
        </p:nvSpPr>
        <p:spPr>
          <a:xfrm>
            <a:off x="4854989" y="4608813"/>
            <a:ext cx="4187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Deadlock and loop-freedom </a:t>
            </a:r>
            <a:r>
              <a:rPr lang="en-US" sz="2400" dirty="0">
                <a:solidFill>
                  <a:schemeClr val="tx2"/>
                </a:solidFill>
              </a:rPr>
              <a:t>of Mobile </a:t>
            </a:r>
            <a:r>
              <a:rPr lang="en-US" sz="2400" dirty="0" err="1">
                <a:solidFill>
                  <a:schemeClr val="tx2"/>
                </a:solidFill>
              </a:rPr>
              <a:t>Adhoc</a:t>
            </a:r>
            <a:r>
              <a:rPr lang="en-US" sz="2400" dirty="0">
                <a:solidFill>
                  <a:schemeClr val="tx2"/>
                </a:solidFill>
              </a:rPr>
              <a:t> Networks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Acknowledged on the AODV page </a:t>
            </a:r>
            <a:r>
              <a:rPr lang="sv-SE" sz="2000" dirty="0">
                <a:hlinkClick r:id="rId2"/>
              </a:rPr>
              <a:t>https://tools.ietf.org/html/draft-ietf-manet-aodvv2-16</a:t>
            </a:r>
            <a:endParaRPr lang="en-US" sz="2000" dirty="0"/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25" name="pasted-image.pdf">
            <a:extLst>
              <a:ext uri="{FF2B5EF4-FFF2-40B4-BE49-F238E27FC236}">
                <a16:creationId xmlns:a16="http://schemas.microsoft.com/office/drawing/2014/main" id="{CCEB2DC8-2B1C-474A-9BE5-FC3D55A2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83" y="1692334"/>
            <a:ext cx="3120366" cy="176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sensors.png">
            <a:extLst>
              <a:ext uri="{FF2B5EF4-FFF2-40B4-BE49-F238E27FC236}">
                <a16:creationId xmlns:a16="http://schemas.microsoft.com/office/drawing/2014/main" id="{83BF1F9F-9C74-6045-BA1D-0B42D2D6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4029" y="1889446"/>
            <a:ext cx="5429018" cy="3018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Content Placeholder 4">
            <a:extLst>
              <a:ext uri="{FF2B5EF4-FFF2-40B4-BE49-F238E27FC236}">
                <a16:creationId xmlns:a16="http://schemas.microsoft.com/office/drawing/2014/main" id="{5257CD2C-8ADF-674B-B68B-3E432E410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12324" y="1692334"/>
            <a:ext cx="2557710" cy="1700877"/>
          </a:xfrm>
          <a:prstGeom prst="rect">
            <a:avLst/>
          </a:prstGeom>
        </p:spPr>
      </p:pic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50C5F4B6-A50D-A645-B681-6A57947DD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94" y="3429000"/>
            <a:ext cx="3732534" cy="95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6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884A-D371-9948-AC7C-6B3DDF2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731"/>
            <a:ext cx="3839028" cy="1143000"/>
          </a:xfrm>
        </p:spPr>
        <p:txBody>
          <a:bodyPr>
            <a:normAutofit/>
          </a:bodyPr>
          <a:lstStyle/>
          <a:p>
            <a:r>
              <a:rPr lang="en-US" sz="3600" b="1" dirty="0"/>
              <a:t>Network on Chip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F23-3297-324D-8AD0-329B974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Router.jpg">
            <a:extLst>
              <a:ext uri="{FF2B5EF4-FFF2-40B4-BE49-F238E27FC236}">
                <a16:creationId xmlns:a16="http://schemas.microsoft.com/office/drawing/2014/main" id="{26093534-9899-434E-9A0F-BF6A3758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2" y="1533904"/>
            <a:ext cx="2819400" cy="2472396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51449B8D-7934-344D-BFC3-E08636F50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54" y="3225516"/>
            <a:ext cx="3455844" cy="19439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EC0480-D3FC-764F-8D9B-3E2BD5B968D3}"/>
              </a:ext>
            </a:extLst>
          </p:cNvPr>
          <p:cNvSpPr txBox="1"/>
          <p:nvPr/>
        </p:nvSpPr>
        <p:spPr>
          <a:xfrm>
            <a:off x="189500" y="5088609"/>
            <a:ext cx="4325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Design Decisions</a:t>
            </a:r>
            <a:r>
              <a:rPr lang="en-US" sz="2400" dirty="0">
                <a:solidFill>
                  <a:srgbClr val="111366"/>
                </a:solidFill>
              </a:rPr>
              <a:t>: </a:t>
            </a:r>
          </a:p>
          <a:p>
            <a:r>
              <a:rPr lang="en-US" sz="2400" dirty="0">
                <a:solidFill>
                  <a:srgbClr val="111366"/>
                </a:solidFill>
              </a:rPr>
              <a:t>routing algorithms </a:t>
            </a:r>
          </a:p>
          <a:p>
            <a:r>
              <a:rPr lang="en-US" sz="2400" dirty="0">
                <a:solidFill>
                  <a:srgbClr val="111366"/>
                </a:solidFill>
              </a:rPr>
              <a:t>Buffer length</a:t>
            </a:r>
          </a:p>
          <a:p>
            <a:r>
              <a:rPr lang="en-US" sz="2400" dirty="0">
                <a:solidFill>
                  <a:srgbClr val="111366"/>
                </a:solidFill>
              </a:rPr>
              <a:t>Memory Allocation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EC625-B3C6-0C4D-ADE5-9594F4E5D720}"/>
              </a:ext>
            </a:extLst>
          </p:cNvPr>
          <p:cNvSpPr/>
          <p:nvPr/>
        </p:nvSpPr>
        <p:spPr>
          <a:xfrm>
            <a:off x="4685104" y="437437"/>
            <a:ext cx="4356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Smart Transport Hubs </a:t>
            </a:r>
            <a:endParaRPr lang="en-US" sz="3600" b="1" dirty="0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82904A2-1518-0448-B00B-DA545B904F11}"/>
              </a:ext>
            </a:extLst>
          </p:cNvPr>
          <p:cNvSpPr/>
          <p:nvPr/>
        </p:nvSpPr>
        <p:spPr>
          <a:xfrm>
            <a:off x="4910012" y="1657075"/>
            <a:ext cx="2239663" cy="1568441"/>
          </a:xfrm>
          <a:prstGeom prst="rect">
            <a:avLst/>
          </a:prstGeom>
          <a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EE2908-C680-4946-8225-A3707E6B792A}"/>
              </a:ext>
            </a:extLst>
          </p:cNvPr>
          <p:cNvSpPr txBox="1">
            <a:spLocks/>
          </p:cNvSpPr>
          <p:nvPr/>
        </p:nvSpPr>
        <p:spPr>
          <a:xfrm>
            <a:off x="4685104" y="4038957"/>
            <a:ext cx="4232456" cy="269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C00000"/>
                </a:solidFill>
              </a:rPr>
              <a:t>Optimization</a:t>
            </a:r>
            <a:r>
              <a:rPr lang="en-US" sz="2000" b="0" dirty="0"/>
              <a:t>: Minimizing</a:t>
            </a:r>
          </a:p>
          <a:p>
            <a:r>
              <a:rPr lang="en-US" sz="2000" b="0" dirty="0"/>
              <a:t>Number of service disruptions</a:t>
            </a:r>
          </a:p>
          <a:p>
            <a:r>
              <a:rPr lang="en-US" sz="2000" b="0" dirty="0"/>
              <a:t>Number of mobility resources in smart hubs  </a:t>
            </a:r>
          </a:p>
          <a:p>
            <a:r>
              <a:rPr lang="en-US" sz="2000" b="0" dirty="0"/>
              <a:t>Cost of mobility for commuters</a:t>
            </a:r>
          </a:p>
          <a:p>
            <a:r>
              <a:rPr lang="en-US" sz="2000" b="0" dirty="0"/>
              <a:t>Travel time for commuters Travel distance for commuters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F7D8D-1283-E747-8A85-75D26E579E7B}"/>
              </a:ext>
            </a:extLst>
          </p:cNvPr>
          <p:cNvSpPr/>
          <p:nvPr/>
        </p:nvSpPr>
        <p:spPr>
          <a:xfrm>
            <a:off x="4685104" y="1533904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DE408-6C84-6847-9C2A-07B131C2E962}"/>
              </a:ext>
            </a:extLst>
          </p:cNvPr>
          <p:cNvSpPr/>
          <p:nvPr/>
        </p:nvSpPr>
        <p:spPr>
          <a:xfrm>
            <a:off x="157772" y="1548419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9EED55-4932-F242-9ABD-FAE20F773672}"/>
              </a:ext>
            </a:extLst>
          </p:cNvPr>
          <p:cNvSpPr/>
          <p:nvPr/>
        </p:nvSpPr>
        <p:spPr>
          <a:xfrm>
            <a:off x="157771" y="123093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91B0F-C404-C849-A748-34DCAD237F54}"/>
              </a:ext>
            </a:extLst>
          </p:cNvPr>
          <p:cNvSpPr/>
          <p:nvPr/>
        </p:nvSpPr>
        <p:spPr>
          <a:xfrm>
            <a:off x="4685104" y="115849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107D0D5E-F6AA-3F43-917D-9B51CCD10950}"/>
              </a:ext>
            </a:extLst>
          </p:cNvPr>
          <p:cNvSpPr/>
          <p:nvPr/>
        </p:nvSpPr>
        <p:spPr>
          <a:xfrm>
            <a:off x="6347445" y="2770102"/>
            <a:ext cx="2465392" cy="1437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 dirty="0"/>
          </a:p>
        </p:txBody>
      </p:sp>
    </p:spTree>
    <p:extLst>
      <p:ext uri="{BB962C8B-B14F-4D97-AF65-F5344CB8AC3E}">
        <p14:creationId xmlns:p14="http://schemas.microsoft.com/office/powerpoint/2010/main" val="92009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8884A-D371-9948-AC7C-6B3DDF2A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731"/>
            <a:ext cx="3839028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Adaptive </a:t>
            </a:r>
            <a:br>
              <a:rPr lang="en-US" sz="3600" b="1" dirty="0"/>
            </a:br>
            <a:r>
              <a:rPr lang="en-US" sz="3600" b="1" dirty="0"/>
              <a:t>Air Traffic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B0F23-3297-324D-8AD0-329B9745D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C0480-D3FC-764F-8D9B-3E2BD5B968D3}"/>
              </a:ext>
            </a:extLst>
          </p:cNvPr>
          <p:cNvSpPr txBox="1"/>
          <p:nvPr/>
        </p:nvSpPr>
        <p:spPr>
          <a:xfrm>
            <a:off x="246744" y="5106988"/>
            <a:ext cx="4325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11366"/>
                </a:solidFill>
              </a:rPr>
              <a:t>Adaptive Air Traffic Control: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Safe rerouting </a:t>
            </a:r>
            <a:r>
              <a:rPr lang="en-US" sz="2400" dirty="0">
                <a:solidFill>
                  <a:srgbClr val="111366"/>
                </a:solidFill>
              </a:rPr>
              <a:t>of airplanes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EC625-B3C6-0C4D-ADE5-9594F4E5D720}"/>
              </a:ext>
            </a:extLst>
          </p:cNvPr>
          <p:cNvSpPr/>
          <p:nvPr/>
        </p:nvSpPr>
        <p:spPr>
          <a:xfrm>
            <a:off x="4685104" y="437437"/>
            <a:ext cx="4356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Volvo CE Quarry Site</a:t>
            </a:r>
            <a:endParaRPr lang="en-US" sz="3600" b="1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EE2908-C680-4946-8225-A3707E6B792A}"/>
              </a:ext>
            </a:extLst>
          </p:cNvPr>
          <p:cNvSpPr txBox="1">
            <a:spLocks/>
          </p:cNvSpPr>
          <p:nvPr/>
        </p:nvSpPr>
        <p:spPr>
          <a:xfrm>
            <a:off x="4685104" y="4802458"/>
            <a:ext cx="4232456" cy="19336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F7D8D-1283-E747-8A85-75D26E579E7B}"/>
              </a:ext>
            </a:extLst>
          </p:cNvPr>
          <p:cNvSpPr/>
          <p:nvPr/>
        </p:nvSpPr>
        <p:spPr>
          <a:xfrm>
            <a:off x="4685104" y="1533904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EDE408-6C84-6847-9C2A-07B131C2E962}"/>
              </a:ext>
            </a:extLst>
          </p:cNvPr>
          <p:cNvSpPr/>
          <p:nvPr/>
        </p:nvSpPr>
        <p:spPr>
          <a:xfrm>
            <a:off x="157772" y="1548419"/>
            <a:ext cx="4356985" cy="5202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9EED55-4932-F242-9ABD-FAE20F773672}"/>
              </a:ext>
            </a:extLst>
          </p:cNvPr>
          <p:cNvSpPr/>
          <p:nvPr/>
        </p:nvSpPr>
        <p:spPr>
          <a:xfrm>
            <a:off x="157771" y="123093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D91B0F-C404-C849-A748-34DCAD237F54}"/>
              </a:ext>
            </a:extLst>
          </p:cNvPr>
          <p:cNvSpPr/>
          <p:nvPr/>
        </p:nvSpPr>
        <p:spPr>
          <a:xfrm>
            <a:off x="4685104" y="115849"/>
            <a:ext cx="4356985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66ADBE-532E-F44F-865C-7EE750859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46" y="2894772"/>
            <a:ext cx="2452914" cy="1907686"/>
          </a:xfrm>
          <a:prstGeom prst="rect">
            <a:avLst/>
          </a:prstGeom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D27B5E0C-2BB9-E44A-96E7-393377C33F3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" y="1658718"/>
            <a:ext cx="3064835" cy="13901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B462BD-7F7C-0540-A064-148FAADD4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35" y="1604220"/>
            <a:ext cx="1824780" cy="1824780"/>
          </a:xfrm>
          <a:prstGeom prst="rect">
            <a:avLst/>
          </a:prstGeom>
        </p:spPr>
      </p:pic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15B9C04D-F8E3-8647-AC8F-0E4BC3BA5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81" y="2577550"/>
            <a:ext cx="2990947" cy="1824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50264-01DE-E648-971D-B9CF0391D4F2}"/>
              </a:ext>
            </a:extLst>
          </p:cNvPr>
          <p:cNvSpPr txBox="1"/>
          <p:nvPr/>
        </p:nvSpPr>
        <p:spPr>
          <a:xfrm>
            <a:off x="4756806" y="5157328"/>
            <a:ext cx="4160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Safe and optimized fleet control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5A2A7F-7DD1-A04B-B6A0-D0C025ED1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905" y="1816406"/>
            <a:ext cx="1065096" cy="5991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15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826" y="824342"/>
            <a:ext cx="2987089" cy="1574808"/>
          </a:xfrm>
        </p:spPr>
        <p:txBody>
          <a:bodyPr/>
          <a:lstStyle/>
          <a:p>
            <a:r>
              <a:rPr lang="en-US" dirty="0"/>
              <a:t>Rebeca</a:t>
            </a:r>
            <a:br>
              <a:rPr lang="en-US" dirty="0"/>
            </a:br>
            <a:r>
              <a:rPr lang="en-US" dirty="0"/>
              <a:t> Family 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29" y="1762684"/>
            <a:ext cx="6300125" cy="4799586"/>
          </a:xfrm>
          <a:prstGeom prst="rect">
            <a:avLst/>
          </a:prstGeom>
          <a:solidFill>
            <a:schemeClr val="bg1">
              <a:alpha val="94000"/>
            </a:schemeClr>
          </a:solidFill>
          <a:ln w="12700">
            <a:miter lim="400000"/>
          </a:ln>
          <a:effectLst>
            <a:glow rad="127000">
              <a:schemeClr val="bg1">
                <a:alpha val="85000"/>
              </a:schemeClr>
            </a:glow>
            <a:softEdge rad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C0173-AEB2-AD4F-B052-7BEBC78E5746}"/>
              </a:ext>
            </a:extLst>
          </p:cNvPr>
          <p:cNvSpPr txBox="1"/>
          <p:nvPr/>
        </p:nvSpPr>
        <p:spPr>
          <a:xfrm>
            <a:off x="6658851" y="1200714"/>
            <a:ext cx="18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Await: </a:t>
            </a:r>
            <a:r>
              <a:rPr lang="en-US" dirty="0" err="1"/>
              <a:t>RebecaSys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1836-8CAF-D64F-AE0D-72B7AC02D3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Friendly for modeling</a:t>
            </a:r>
          </a:p>
          <a:p>
            <a:r>
              <a:rPr lang="en-US" dirty="0"/>
              <a:t>Efficient for Analysis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of Distributed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0A18B-3C3F-E94A-88E7-1B66BDFB6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9FE60A-F1E0-AC43-AE2F-26AA2FE7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Rebeca?</a:t>
            </a:r>
          </a:p>
        </p:txBody>
      </p:sp>
    </p:spTree>
    <p:extLst>
      <p:ext uri="{BB962C8B-B14F-4D97-AF65-F5344CB8AC3E}">
        <p14:creationId xmlns:p14="http://schemas.microsoft.com/office/powerpoint/2010/main" val="181818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91BC04-B9DE-C84C-B25E-F4F1549F6B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Abstraction</a:t>
            </a:r>
          </a:p>
          <a:p>
            <a:r>
              <a:rPr lang="en-US" dirty="0"/>
              <a:t>Symmetry </a:t>
            </a:r>
          </a:p>
          <a:p>
            <a:r>
              <a:rPr lang="en-US" dirty="0"/>
              <a:t>Partial Order</a:t>
            </a:r>
          </a:p>
          <a:p>
            <a:r>
              <a:rPr lang="en-US" dirty="0"/>
              <a:t>Compositional Verification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Customized for actors</a:t>
            </a:r>
          </a:p>
          <a:p>
            <a:pPr marL="0" indent="0">
              <a:buNone/>
            </a:pPr>
            <a:r>
              <a:rPr lang="en-US" dirty="0"/>
              <a:t>   based on isolation of actors</a:t>
            </a:r>
          </a:p>
          <a:p>
            <a:pPr marL="0" indent="0">
              <a:buNone/>
            </a:pPr>
            <a:r>
              <a:rPr lang="en-US" sz="2800" dirty="0"/>
              <a:t>   </a:t>
            </a:r>
            <a:r>
              <a:rPr lang="en-US" sz="1800" dirty="0"/>
              <a:t>(Related to Consistency and Isolation mentioned by Marc Shapiro</a:t>
            </a:r>
          </a:p>
          <a:p>
            <a:pPr marL="0" indent="0">
              <a:buNone/>
            </a:pPr>
            <a:r>
              <a:rPr lang="en-US" sz="1800" dirty="0"/>
              <a:t>      no consistency issues?)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91AAF-0EE4-1F46-825C-04084974D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73ABC-1696-9947-80A2-FA2492D4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in Model Checking</a:t>
            </a:r>
          </a:p>
        </p:txBody>
      </p:sp>
    </p:spTree>
    <p:extLst>
      <p:ext uri="{BB962C8B-B14F-4D97-AF65-F5344CB8AC3E}">
        <p14:creationId xmlns:p14="http://schemas.microsoft.com/office/powerpoint/2010/main" val="26810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b="1" dirty="0"/>
              <a:t>Using Rebeca and </a:t>
            </a:r>
            <a:r>
              <a:rPr lang="en-GB" b="1" dirty="0" err="1"/>
              <a:t>Afra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/>
              <a:t>for </a:t>
            </a:r>
            <a:r>
              <a:rPr lang="en-GB" b="1" dirty="0" err="1"/>
              <a:t>Modeling</a:t>
            </a:r>
            <a:r>
              <a:rPr lang="en-GB" b="1" dirty="0"/>
              <a:t> and Model Checking</a:t>
            </a:r>
            <a:endParaRPr lang="en-US" dirty="0"/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1600200" y="1752600"/>
            <a:ext cx="6096000" cy="4510088"/>
            <a:chOff x="1008" y="1104"/>
            <a:chExt cx="3840" cy="2841"/>
          </a:xfrm>
        </p:grpSpPr>
        <p:sp>
          <p:nvSpPr>
            <p:cNvPr id="18438" name="Rectangle 34"/>
            <p:cNvSpPr>
              <a:spLocks noChangeArrowheads="1"/>
            </p:cNvSpPr>
            <p:nvPr/>
          </p:nvSpPr>
          <p:spPr bwMode="auto">
            <a:xfrm>
              <a:off x="1392" y="3542"/>
              <a:ext cx="404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3600" b="0">
                  <a:latin typeface="Script MT Bold" pitchFamily="66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18439" name="Rectangle 4"/>
            <p:cNvSpPr>
              <a:spLocks noChangeArrowheads="1"/>
            </p:cNvSpPr>
            <p:nvPr/>
          </p:nvSpPr>
          <p:spPr bwMode="auto">
            <a:xfrm>
              <a:off x="2636" y="2266"/>
              <a:ext cx="671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sz="1800">
                  <a:latin typeface="Comic Sans MS" pitchFamily="66" charset="0"/>
                </a:rPr>
                <a:t>Model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sz="1800">
                  <a:latin typeface="Comic Sans MS" pitchFamily="66" charset="0"/>
                </a:rPr>
                <a:t>Checker</a:t>
              </a:r>
            </a:p>
          </p:txBody>
        </p:sp>
        <p:sp>
          <p:nvSpPr>
            <p:cNvPr id="18440" name="Oval 5"/>
            <p:cNvSpPr>
              <a:spLocks noChangeArrowheads="1"/>
            </p:cNvSpPr>
            <p:nvPr/>
          </p:nvSpPr>
          <p:spPr bwMode="auto">
            <a:xfrm>
              <a:off x="1073" y="1104"/>
              <a:ext cx="1034" cy="443"/>
            </a:xfrm>
            <a:prstGeom prst="ellipse">
              <a:avLst/>
            </a:prstGeom>
            <a:solidFill>
              <a:srgbClr val="D5D5D5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8441" name="Rectangle 6"/>
            <p:cNvSpPr>
              <a:spLocks noChangeArrowheads="1"/>
            </p:cNvSpPr>
            <p:nvPr/>
          </p:nvSpPr>
          <p:spPr bwMode="auto">
            <a:xfrm>
              <a:off x="1187" y="1135"/>
              <a:ext cx="73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sz="2000">
                  <a:latin typeface="Comic Sans MS" pitchFamily="66" charset="0"/>
                  <a:cs typeface="Times New Roman" pitchFamily="18" charset="0"/>
                </a:rPr>
                <a:t>p →</a:t>
              </a:r>
              <a:r>
                <a:rPr kumimoji="0" lang="en-US" sz="2400" b="0">
                  <a:latin typeface="Comic Sans MS" pitchFamily="66" charset="0"/>
                  <a:cs typeface="Times New Roman" pitchFamily="18" charset="0"/>
                </a:rPr>
                <a:t> </a:t>
              </a:r>
              <a:r>
                <a:rPr kumimoji="0" lang="en-US" sz="2000">
                  <a:latin typeface="Comic Sans MS" pitchFamily="66" charset="0"/>
                  <a:cs typeface="Times New Roman" pitchFamily="18" charset="0"/>
                </a:rPr>
                <a:t>F q</a:t>
              </a:r>
            </a:p>
          </p:txBody>
        </p:sp>
        <p:sp>
          <p:nvSpPr>
            <p:cNvPr id="18442" name="Rectangle 7"/>
            <p:cNvSpPr>
              <a:spLocks noChangeArrowheads="1"/>
            </p:cNvSpPr>
            <p:nvPr/>
          </p:nvSpPr>
          <p:spPr bwMode="auto">
            <a:xfrm>
              <a:off x="4134" y="1325"/>
              <a:ext cx="37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sz="2000">
                  <a:latin typeface="Comic Sans MS" pitchFamily="66" charset="0"/>
                </a:rPr>
                <a:t>yes</a:t>
              </a:r>
            </a:p>
          </p:txBody>
        </p:sp>
        <p:sp>
          <p:nvSpPr>
            <p:cNvPr id="18443" name="Rectangle 8"/>
            <p:cNvSpPr>
              <a:spLocks noChangeArrowheads="1"/>
            </p:cNvSpPr>
            <p:nvPr/>
          </p:nvSpPr>
          <p:spPr bwMode="auto">
            <a:xfrm>
              <a:off x="4174" y="2333"/>
              <a:ext cx="283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kumimoji="0" lang="en-US" sz="2000">
                  <a:latin typeface="Comic Sans MS" pitchFamily="66" charset="0"/>
                </a:rPr>
                <a:t>no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1008" y="2607"/>
              <a:ext cx="1143" cy="986"/>
            </a:xfrm>
            <a:prstGeom prst="rect">
              <a:avLst/>
            </a:prstGeom>
            <a:solidFill>
              <a:srgbClr val="DEDED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fa-IR"/>
            </a:p>
          </p:txBody>
        </p:sp>
        <p:sp>
          <p:nvSpPr>
            <p:cNvPr id="18445" name="Oval 10"/>
            <p:cNvSpPr>
              <a:spLocks noChangeArrowheads="1"/>
            </p:cNvSpPr>
            <p:nvPr/>
          </p:nvSpPr>
          <p:spPr bwMode="auto">
            <a:xfrm>
              <a:off x="1172" y="2828"/>
              <a:ext cx="209" cy="2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8446" name="Oval 11"/>
            <p:cNvSpPr>
              <a:spLocks noChangeArrowheads="1"/>
            </p:cNvSpPr>
            <p:nvPr/>
          </p:nvSpPr>
          <p:spPr bwMode="auto">
            <a:xfrm>
              <a:off x="1773" y="2828"/>
              <a:ext cx="210" cy="2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8447" name="Oval 13"/>
            <p:cNvSpPr>
              <a:spLocks noChangeArrowheads="1"/>
            </p:cNvSpPr>
            <p:nvPr/>
          </p:nvSpPr>
          <p:spPr bwMode="auto">
            <a:xfrm>
              <a:off x="1500" y="3271"/>
              <a:ext cx="209" cy="21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8448" name="Line 19"/>
            <p:cNvSpPr>
              <a:spLocks noChangeShapeType="1"/>
            </p:cNvSpPr>
            <p:nvPr/>
          </p:nvSpPr>
          <p:spPr bwMode="auto">
            <a:xfrm>
              <a:off x="1933" y="1607"/>
              <a:ext cx="382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is-IS"/>
            </a:p>
          </p:txBody>
        </p:sp>
        <p:sp>
          <p:nvSpPr>
            <p:cNvPr id="18449" name="Line 22"/>
            <p:cNvSpPr>
              <a:spLocks noChangeShapeType="1"/>
            </p:cNvSpPr>
            <p:nvPr/>
          </p:nvSpPr>
          <p:spPr bwMode="auto">
            <a:xfrm>
              <a:off x="3408" y="2111"/>
              <a:ext cx="711" cy="3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is-IS"/>
            </a:p>
          </p:txBody>
        </p:sp>
        <p:sp>
          <p:nvSpPr>
            <p:cNvPr id="18450" name="Line 30"/>
            <p:cNvSpPr>
              <a:spLocks noChangeShapeType="1"/>
            </p:cNvSpPr>
            <p:nvPr/>
          </p:nvSpPr>
          <p:spPr bwMode="auto">
            <a:xfrm flipV="1">
              <a:off x="1933" y="2215"/>
              <a:ext cx="382" cy="27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is-IS"/>
            </a:p>
          </p:txBody>
        </p:sp>
        <p:sp>
          <p:nvSpPr>
            <p:cNvPr id="18451" name="Line 31"/>
            <p:cNvSpPr>
              <a:spLocks noChangeShapeType="1"/>
            </p:cNvSpPr>
            <p:nvPr/>
          </p:nvSpPr>
          <p:spPr bwMode="auto">
            <a:xfrm flipV="1">
              <a:off x="3408" y="1558"/>
              <a:ext cx="711" cy="33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stealth" w="med" len="lg"/>
            </a:ln>
          </p:spPr>
          <p:txBody>
            <a:bodyPr wrap="none" anchor="ctr"/>
            <a:lstStyle/>
            <a:p>
              <a:endParaRPr lang="is-IS"/>
            </a:p>
          </p:txBody>
        </p:sp>
        <p:pic>
          <p:nvPicPr>
            <p:cNvPr id="18452" name="Picture 32" descr="j019653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6" y="1657"/>
              <a:ext cx="614" cy="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3" name="Rectangle 35"/>
            <p:cNvSpPr>
              <a:spLocks noChangeArrowheads="1"/>
            </p:cNvSpPr>
            <p:nvPr/>
          </p:nvSpPr>
          <p:spPr bwMode="auto">
            <a:xfrm>
              <a:off x="1465" y="1374"/>
              <a:ext cx="29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l-GR" sz="4000" b="0" i="1">
                  <a:latin typeface="Times New Roman" pitchFamily="18" charset="0"/>
                </a:rPr>
                <a:t>φ</a:t>
              </a:r>
              <a:endParaRPr lang="en-US" sz="4000" b="0" i="1">
                <a:latin typeface="Times New Roman" pitchFamily="18" charset="0"/>
              </a:endParaRPr>
            </a:p>
          </p:txBody>
        </p:sp>
        <p:pic>
          <p:nvPicPr>
            <p:cNvPr id="18454" name="Picture 42" descr="scroll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36" y="2784"/>
              <a:ext cx="864" cy="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5" name="Text Box 43"/>
            <p:cNvSpPr txBox="1">
              <a:spLocks noChangeArrowheads="1"/>
            </p:cNvSpPr>
            <p:nvPr/>
          </p:nvSpPr>
          <p:spPr bwMode="auto">
            <a:xfrm>
              <a:off x="3840" y="3417"/>
              <a:ext cx="100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kumimoji="0" lang="en-US" sz="1800" b="0">
                  <a:latin typeface="Times New Roman" pitchFamily="18" charset="0"/>
                </a:rPr>
                <a:t>Error Trace</a:t>
              </a:r>
            </a:p>
          </p:txBody>
        </p:sp>
        <p:cxnSp>
          <p:nvCxnSpPr>
            <p:cNvPr id="18456" name="AutoShape 46"/>
            <p:cNvCxnSpPr>
              <a:cxnSpLocks noChangeShapeType="1"/>
              <a:stCxn id="18446" idx="1"/>
              <a:endCxn id="18445" idx="7"/>
            </p:cNvCxnSpPr>
            <p:nvPr/>
          </p:nvCxnSpPr>
          <p:spPr bwMode="auto">
            <a:xfrm rot="-5400000" flipH="1" flipV="1">
              <a:off x="1576" y="2633"/>
              <a:ext cx="1" cy="454"/>
            </a:xfrm>
            <a:prstGeom prst="curvedConnector3">
              <a:avLst>
                <a:gd name="adj1" fmla="val -63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</p:cxnSp>
        <p:cxnSp>
          <p:nvCxnSpPr>
            <p:cNvPr id="18457" name="AutoShape 47"/>
            <p:cNvCxnSpPr>
              <a:cxnSpLocks noChangeShapeType="1"/>
              <a:stCxn id="18446" idx="4"/>
              <a:endCxn id="18447" idx="7"/>
            </p:cNvCxnSpPr>
            <p:nvPr/>
          </p:nvCxnSpPr>
          <p:spPr bwMode="auto">
            <a:xfrm flipH="1">
              <a:off x="1678" y="3040"/>
              <a:ext cx="200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</p:cxnSp>
        <p:cxnSp>
          <p:nvCxnSpPr>
            <p:cNvPr id="18458" name="AutoShape 48"/>
            <p:cNvCxnSpPr>
              <a:cxnSpLocks noChangeShapeType="1"/>
              <a:stCxn id="18445" idx="5"/>
              <a:endCxn id="18446" idx="3"/>
            </p:cNvCxnSpPr>
            <p:nvPr/>
          </p:nvCxnSpPr>
          <p:spPr bwMode="auto">
            <a:xfrm rot="16200000" flipH="1">
              <a:off x="1576" y="2783"/>
              <a:ext cx="1" cy="454"/>
            </a:xfrm>
            <a:prstGeom prst="curvedConnector3">
              <a:avLst>
                <a:gd name="adj1" fmla="val 46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</p:cxnSp>
        <p:cxnSp>
          <p:nvCxnSpPr>
            <p:cNvPr id="18459" name="AutoShape 50"/>
            <p:cNvCxnSpPr>
              <a:cxnSpLocks noChangeShapeType="1"/>
              <a:stCxn id="18447" idx="1"/>
              <a:endCxn id="18445" idx="4"/>
            </p:cNvCxnSpPr>
            <p:nvPr/>
          </p:nvCxnSpPr>
          <p:spPr bwMode="auto">
            <a:xfrm flipH="1" flipV="1">
              <a:off x="1277" y="3040"/>
              <a:ext cx="25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</p:spPr>
        </p:cxnSp>
      </p:grpSp>
    </p:spTree>
    <p:extLst>
      <p:ext uri="{BB962C8B-B14F-4D97-AF65-F5344CB8AC3E}">
        <p14:creationId xmlns:p14="http://schemas.microsoft.com/office/powerpoint/2010/main" val="291193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1609144" y="801113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A7204-B5E5-4E1A-90F9-E425B112A2A7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6302394" y="2968361"/>
          <a:ext cx="220662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VISIO" r:id="rId4" imgW="2206800" imgH="1054800" progId="Visio.Drawing.6">
                  <p:embed/>
                </p:oleObj>
              </mc:Choice>
              <mc:Fallback>
                <p:oleObj name="VISIO" r:id="rId4" imgW="2206800" imgH="1054800" progId="Visio.Drawing.6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2394" y="2968361"/>
                        <a:ext cx="2206625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 descr="C:\Documents and Settings\wvdaalst\Application Data\Microsoft\Media Catalog\Downloaded Clips\cl2\BD07305_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33321" y="559391"/>
            <a:ext cx="2438400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2000050" y="1031368"/>
            <a:ext cx="498475" cy="525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/>
          </a:p>
        </p:txBody>
      </p:sp>
      <p:sp>
        <p:nvSpPr>
          <p:cNvPr id="10" name="Oval 9"/>
          <p:cNvSpPr/>
          <p:nvPr/>
        </p:nvSpPr>
        <p:spPr>
          <a:xfrm>
            <a:off x="2695978" y="1005632"/>
            <a:ext cx="498475" cy="5254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pic>
        <p:nvPicPr>
          <p:cNvPr id="13" name="Picture 3" descr="C:\Documents and Settings\wvdaalst\Application Data\Microsoft\Media Catalog\Downloaded Clips\cl2\BD07305_.wm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6276" y="185202"/>
            <a:ext cx="2438400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3049423" y="2408834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40329" y="2639089"/>
            <a:ext cx="498475" cy="525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/>
          </a:p>
        </p:txBody>
      </p:sp>
      <p:sp>
        <p:nvSpPr>
          <p:cNvPr id="17" name="Oval 16"/>
          <p:cNvSpPr/>
          <p:nvPr/>
        </p:nvSpPr>
        <p:spPr>
          <a:xfrm>
            <a:off x="4136257" y="2613353"/>
            <a:ext cx="498475" cy="525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cxnSp>
        <p:nvCxnSpPr>
          <p:cNvPr id="18" name="AutoShape 10"/>
          <p:cNvCxnSpPr>
            <a:cxnSpLocks noChangeShapeType="1"/>
            <a:stCxn id="12" idx="5"/>
            <a:endCxn id="15" idx="0"/>
          </p:cNvCxnSpPr>
          <p:nvPr/>
        </p:nvCxnSpPr>
        <p:spPr bwMode="auto">
          <a:xfrm rot="16200000" flipH="1">
            <a:off x="3245382" y="1625640"/>
            <a:ext cx="818473" cy="74791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>
          <a:xfrm>
            <a:off x="0" y="239260"/>
            <a:ext cx="2827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ea typeface="Majalla UI"/>
                <a:cs typeface="Majalla UI"/>
              </a:rPr>
              <a:t>X1 = Red, X2 = Green</a:t>
            </a:r>
            <a:endParaRPr lang="is-IS" sz="2000" b="1" dirty="0">
              <a:solidFill>
                <a:schemeClr val="bg1"/>
              </a:solidFill>
            </a:endParaRPr>
          </a:p>
        </p:txBody>
      </p:sp>
      <p:sp>
        <p:nvSpPr>
          <p:cNvPr id="31" name="Oval 6"/>
          <p:cNvSpPr>
            <a:spLocks noChangeArrowheads="1"/>
          </p:cNvSpPr>
          <p:nvPr/>
        </p:nvSpPr>
        <p:spPr bwMode="auto">
          <a:xfrm>
            <a:off x="3163185" y="3758971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554091" y="3989226"/>
            <a:ext cx="498475" cy="525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/>
          </a:p>
        </p:txBody>
      </p:sp>
      <p:sp>
        <p:nvSpPr>
          <p:cNvPr id="33" name="Oval 32"/>
          <p:cNvSpPr/>
          <p:nvPr/>
        </p:nvSpPr>
        <p:spPr>
          <a:xfrm>
            <a:off x="4250019" y="3963490"/>
            <a:ext cx="498475" cy="525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cxnSp>
        <p:nvCxnSpPr>
          <p:cNvPr id="34" name="AutoShape 10"/>
          <p:cNvCxnSpPr>
            <a:cxnSpLocks noChangeShapeType="1"/>
          </p:cNvCxnSpPr>
          <p:nvPr/>
        </p:nvCxnSpPr>
        <p:spPr bwMode="auto">
          <a:xfrm rot="16200000" flipH="1">
            <a:off x="3854896" y="3584448"/>
            <a:ext cx="478659" cy="2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8" name="Oval 6"/>
          <p:cNvSpPr>
            <a:spLocks noChangeArrowheads="1"/>
          </p:cNvSpPr>
          <p:nvPr/>
        </p:nvSpPr>
        <p:spPr bwMode="auto">
          <a:xfrm>
            <a:off x="1965450" y="5510497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052284" y="5715016"/>
            <a:ext cx="498475" cy="525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cxnSp>
        <p:nvCxnSpPr>
          <p:cNvPr id="41" name="AutoShape 10"/>
          <p:cNvCxnSpPr>
            <a:cxnSpLocks noChangeShapeType="1"/>
            <a:stCxn id="31" idx="4"/>
            <a:endCxn id="38" idx="7"/>
          </p:cNvCxnSpPr>
          <p:nvPr/>
        </p:nvCxnSpPr>
        <p:spPr bwMode="auto">
          <a:xfrm rot="5400000">
            <a:off x="3408513" y="4912087"/>
            <a:ext cx="962278" cy="50537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Oval 42"/>
          <p:cNvSpPr/>
          <p:nvPr/>
        </p:nvSpPr>
        <p:spPr>
          <a:xfrm>
            <a:off x="2328924" y="5751507"/>
            <a:ext cx="498475" cy="5254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458623" y="3849122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493473" y="4027862"/>
            <a:ext cx="498475" cy="525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/>
          </a:p>
        </p:txBody>
      </p:sp>
      <p:sp>
        <p:nvSpPr>
          <p:cNvPr id="49" name="Oval 48"/>
          <p:cNvSpPr/>
          <p:nvPr/>
        </p:nvSpPr>
        <p:spPr>
          <a:xfrm>
            <a:off x="811361" y="4027884"/>
            <a:ext cx="498475" cy="52546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458623" y="2471081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49529" y="2701336"/>
            <a:ext cx="498475" cy="5254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/>
          </a:p>
        </p:txBody>
      </p:sp>
      <p:sp>
        <p:nvSpPr>
          <p:cNvPr id="52" name="Oval 51"/>
          <p:cNvSpPr/>
          <p:nvPr/>
        </p:nvSpPr>
        <p:spPr>
          <a:xfrm>
            <a:off x="1545457" y="2675600"/>
            <a:ext cx="498475" cy="525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cxnSp>
        <p:nvCxnSpPr>
          <p:cNvPr id="54" name="AutoShape 10"/>
          <p:cNvCxnSpPr>
            <a:cxnSpLocks noChangeShapeType="1"/>
            <a:stCxn id="47" idx="0"/>
            <a:endCxn id="50" idx="4"/>
          </p:cNvCxnSpPr>
          <p:nvPr/>
        </p:nvCxnSpPr>
        <p:spPr bwMode="auto">
          <a:xfrm rot="5400000" flipH="1" flipV="1">
            <a:off x="1211086" y="3622433"/>
            <a:ext cx="453379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7" name="AutoShape 10"/>
          <p:cNvCxnSpPr>
            <a:cxnSpLocks noChangeShapeType="1"/>
            <a:stCxn id="38" idx="1"/>
            <a:endCxn id="47" idx="4"/>
          </p:cNvCxnSpPr>
          <p:nvPr/>
        </p:nvCxnSpPr>
        <p:spPr bwMode="auto">
          <a:xfrm rot="16200000" flipV="1">
            <a:off x="1408943" y="4802617"/>
            <a:ext cx="872127" cy="81446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6" name="AutoShape 10"/>
          <p:cNvCxnSpPr>
            <a:cxnSpLocks noChangeShapeType="1"/>
            <a:stCxn id="50" idx="0"/>
            <a:endCxn id="12" idx="3"/>
          </p:cNvCxnSpPr>
          <p:nvPr/>
        </p:nvCxnSpPr>
        <p:spPr bwMode="auto">
          <a:xfrm rot="5400000" flipH="1" flipV="1">
            <a:off x="1226493" y="1801643"/>
            <a:ext cx="880720" cy="45815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9" name="Oval 6"/>
          <p:cNvSpPr>
            <a:spLocks noChangeArrowheads="1"/>
          </p:cNvSpPr>
          <p:nvPr/>
        </p:nvSpPr>
        <p:spPr bwMode="auto">
          <a:xfrm>
            <a:off x="6075966" y="4804296"/>
            <a:ext cx="1958304" cy="924662"/>
          </a:xfrm>
          <a:prstGeom prst="ellipse">
            <a:avLst/>
          </a:prstGeom>
          <a:solidFill>
            <a:srgbClr val="FFFF99">
              <a:alpha val="89803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buNone/>
            </a:pPr>
            <a:endParaRPr lang="en-GB" dirty="0">
              <a:latin typeface="Tahoma" pitchFamily="34" charset="0"/>
              <a:ea typeface="Times New Roman (Hebrew)"/>
              <a:cs typeface="Times New Roman (Hebrew)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7162800" y="5008815"/>
            <a:ext cx="498475" cy="5254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sp>
        <p:nvSpPr>
          <p:cNvPr id="72" name="Oval 71"/>
          <p:cNvSpPr/>
          <p:nvPr/>
        </p:nvSpPr>
        <p:spPr>
          <a:xfrm>
            <a:off x="6503831" y="5045305"/>
            <a:ext cx="498475" cy="52546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s-IS" dirty="0"/>
          </a:p>
        </p:txBody>
      </p:sp>
      <p:sp>
        <p:nvSpPr>
          <p:cNvPr id="73" name="Multiply 72"/>
          <p:cNvSpPr/>
          <p:nvPr/>
        </p:nvSpPr>
        <p:spPr bwMode="auto">
          <a:xfrm>
            <a:off x="6204778" y="4451590"/>
            <a:ext cx="1661375" cy="1712891"/>
          </a:xfrm>
          <a:prstGeom prst="mathMultiply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Monotype Sorts" pitchFamily="2" charset="2"/>
              <a:buChar char="z"/>
              <a:tabLst/>
            </a:pPr>
            <a:endParaRPr kumimoji="1" lang="is-I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5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15" grpId="0" animBg="1"/>
      <p:bldP spid="16" grpId="0" animBg="1"/>
      <p:bldP spid="17" grpId="0" animBg="1"/>
      <p:bldP spid="20" grpId="0"/>
      <p:bldP spid="31" grpId="0" animBg="1"/>
      <p:bldP spid="32" grpId="0" animBg="1"/>
      <p:bldP spid="33" grpId="0" animBg="1"/>
      <p:bldP spid="38" grpId="0" animBg="1"/>
      <p:bldP spid="40" grpId="0" animBg="1"/>
      <p:bldP spid="43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9" grpId="0" animBg="1"/>
      <p:bldP spid="71" grpId="0" animBg="1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27B9-D757-9549-ACE6-911F2283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8239"/>
            <a:ext cx="8229599" cy="1143000"/>
          </a:xfrm>
        </p:spPr>
        <p:txBody>
          <a:bodyPr/>
          <a:lstStyle/>
          <a:p>
            <a:r>
              <a:rPr lang="en-GB" dirty="0"/>
              <a:t>Traffic 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7F256-5BF5-0346-B20F-89EB8A21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0025B-DB07-F643-A472-91AD0A1D54D4}"/>
              </a:ext>
            </a:extLst>
          </p:cNvPr>
          <p:cNvSpPr/>
          <p:nvPr/>
        </p:nvSpPr>
        <p:spPr>
          <a:xfrm>
            <a:off x="166914" y="1424743"/>
            <a:ext cx="440508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(5) {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6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tOther</a:t>
            </a:r>
            <a:r>
              <a:rPr lang="sv-SE" sz="1600" dirty="0">
                <a:latin typeface="Monaco" pitchFamily="2" charset="77"/>
              </a:rPr>
              <a:t>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6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600" dirty="0">
                <a:latin typeface="Monaco" pitchFamily="2" charset="77"/>
              </a:rPr>
              <a:t> Color;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endParaRPr lang="sv-SE" sz="1600" dirty="0">
              <a:latin typeface="Monaco" pitchFamily="2" charset="77"/>
            </a:endParaRP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(</a:t>
            </a:r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myId</a:t>
            </a:r>
            <a:r>
              <a:rPr lang="sv-SE" sz="1600" dirty="0">
                <a:latin typeface="Monaco" pitchFamily="2" charset="77"/>
              </a:rPr>
              <a:t>) {</a:t>
            </a:r>
          </a:p>
          <a:p>
            <a:r>
              <a:rPr lang="sv-SE" sz="1600" dirty="0">
                <a:latin typeface="Monaco" pitchFamily="2" charset="77"/>
              </a:rPr>
              <a:t>Color = 0; </a:t>
            </a:r>
            <a:r>
              <a:rPr lang="sv-SE" sz="16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600" dirty="0">
              <a:latin typeface="Monaco" pitchFamily="2" charset="77"/>
            </a:endParaRP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600" dirty="0">
                <a:latin typeface="Monaco" pitchFamily="2" charset="77"/>
              </a:rPr>
              <a:t> (</a:t>
            </a:r>
            <a:r>
              <a:rPr lang="sv-SE" sz="1600" dirty="0" err="1">
                <a:latin typeface="Monaco" pitchFamily="2" charset="77"/>
              </a:rPr>
              <a:t>myId</a:t>
            </a:r>
            <a:r>
              <a:rPr lang="sv-SE" sz="1600" dirty="0">
                <a:latin typeface="Monaco" pitchFamily="2" charset="77"/>
              </a:rPr>
              <a:t>==1) {</a:t>
            </a:r>
          </a:p>
          <a:p>
            <a:r>
              <a:rPr lang="sv-SE" sz="1600" dirty="0">
                <a:latin typeface="Monaco" pitchFamily="2" charset="77"/>
              </a:rPr>
              <a:t>    </a:t>
            </a:r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600" dirty="0" err="1">
                <a:latin typeface="Monaco" pitchFamily="2" charset="77"/>
              </a:rPr>
              <a:t>.RedtoGreen</a:t>
            </a:r>
            <a:r>
              <a:rPr lang="sv-SE" sz="1600" dirty="0">
                <a:latin typeface="Monaco" pitchFamily="2" charset="77"/>
              </a:rPr>
              <a:t>();</a:t>
            </a:r>
          </a:p>
          <a:p>
            <a:r>
              <a:rPr lang="sv-SE" sz="1600" dirty="0">
                <a:latin typeface="Monaco" pitchFamily="2" charset="77"/>
              </a:rPr>
              <a:t>    } 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endParaRPr lang="sv-SE" sz="1600" dirty="0">
              <a:latin typeface="Monaco" pitchFamily="2" charset="77"/>
            </a:endParaRPr>
          </a:p>
          <a:p>
            <a:r>
              <a:rPr lang="sv-SE" sz="1600" dirty="0">
                <a:latin typeface="Monaco" pitchFamily="2" charset="77"/>
              </a:rPr>
              <a:t>. . .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6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traffic1(traffic2):(1);</a:t>
            </a: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traffic2(traffic1):(2);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  <a:endParaRPr lang="sv-SE" sz="1600" dirty="0">
              <a:effectLst/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C07DE-D6B2-CB4F-A131-78EEAF738A55}"/>
              </a:ext>
            </a:extLst>
          </p:cNvPr>
          <p:cNvSpPr txBox="1"/>
          <p:nvPr/>
        </p:nvSpPr>
        <p:spPr>
          <a:xfrm>
            <a:off x="5193535" y="1907232"/>
            <a:ext cx="349326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GreentoYellow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2;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</a:t>
            </a:r>
            <a:r>
              <a:rPr lang="sv-SE" dirty="0" err="1">
                <a:solidFill>
                  <a:srgbClr val="009193"/>
                </a:solidFill>
                <a:latin typeface="Monaco" pitchFamily="2" charset="77"/>
              </a:rPr>
              <a:t>yellow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 */</a:t>
            </a:r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.YellowtoRed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YellowtoRed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0;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dirty="0">
              <a:latin typeface="Monaco" pitchFamily="2" charset="77"/>
            </a:endParaRPr>
          </a:p>
          <a:p>
            <a:r>
              <a:rPr lang="sv-SE" dirty="0" err="1">
                <a:latin typeface="Monaco" pitchFamily="2" charset="77"/>
              </a:rPr>
              <a:t>tOther.RedtoGreen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5D4B75-DC8A-3F4C-A57B-81253E87E892}"/>
              </a:ext>
            </a:extLst>
          </p:cNvPr>
          <p:cNvGrpSpPr/>
          <p:nvPr/>
        </p:nvGrpSpPr>
        <p:grpSpPr>
          <a:xfrm>
            <a:off x="6670499" y="149026"/>
            <a:ext cx="1273351" cy="1275718"/>
            <a:chOff x="4017704" y="1136811"/>
            <a:chExt cx="1615897" cy="17298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4041EE-5920-7E41-88F1-BB573B9C5DE0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4814A53-2666-D946-BAC5-6A9914C95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5D73A23-5BAD-3F48-841D-413AE20A6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5C4CAE-0F95-1845-88FD-4F4DD50F0BD3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47CC0-564B-B243-BACC-2E445F86E454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0AA1908-FFB7-EF4F-8564-3798AFA62AD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96491A-35A7-3645-A3CD-06770666F51B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23679CA-347C-C74A-816C-AF6A5A879695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AF0FD2A-1507-204F-8197-6C4B47B23603}"/>
                  </a:ext>
                </a:extLst>
              </p14:cNvPr>
              <p14:cNvContentPartPr/>
              <p14:nvPr/>
            </p14:nvContentPartPr>
            <p14:xfrm>
              <a:off x="1153237" y="1824232"/>
              <a:ext cx="4346640" cy="4442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AF0FD2A-1507-204F-8197-6C4B47B23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237" y="1815592"/>
                <a:ext cx="4364280" cy="44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61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F3F42-9F03-B749-9326-E7B745156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2092"/>
            <a:ext cx="8229600" cy="923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Reactive systems: distributed, concurrent, event-based</a:t>
            </a:r>
          </a:p>
          <a:p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70689-96C4-E44D-9CD4-882D0B20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32414-ED17-054B-A8FC-71BECEF7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42" y="3895814"/>
            <a:ext cx="2949209" cy="8477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C0E93-0A50-CD4B-9B01-F7781BE0DB19}"/>
              </a:ext>
            </a:extLst>
          </p:cNvPr>
          <p:cNvSpPr txBox="1"/>
          <p:nvPr/>
        </p:nvSpPr>
        <p:spPr>
          <a:xfrm>
            <a:off x="429259" y="2967771"/>
            <a:ext cx="5120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11366"/>
                </a:solidFill>
              </a:rPr>
              <a:t>Not easy to test concurrent and timed systems</a:t>
            </a:r>
          </a:p>
          <a:p>
            <a:r>
              <a:rPr lang="en-US" sz="2000" b="1" dirty="0">
                <a:solidFill>
                  <a:srgbClr val="111366"/>
                </a:solidFill>
              </a:rPr>
              <a:t>Formal Verification for Safety Critical systems</a:t>
            </a:r>
          </a:p>
          <a:p>
            <a:endParaRPr lang="en-US" sz="2000" b="1" dirty="0">
              <a:solidFill>
                <a:srgbClr val="11136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17966-AE14-994D-A461-5729C137EF9E}"/>
              </a:ext>
            </a:extLst>
          </p:cNvPr>
          <p:cNvSpPr txBox="1"/>
          <p:nvPr/>
        </p:nvSpPr>
        <p:spPr>
          <a:xfrm>
            <a:off x="474743" y="5169319"/>
            <a:ext cx="3652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1366"/>
                </a:solidFill>
              </a:rPr>
              <a:t>We need more friendly and agile approaches for verification of distributed systems.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C484DD-328F-464E-9000-238B7D17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369" y="1726655"/>
            <a:ext cx="2968037" cy="1015664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29EB6FA4-BD14-D24A-8C42-149955B70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71" y="1751444"/>
            <a:ext cx="3356653" cy="8620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DE2E33-B592-9541-8CCE-59F1C9F6E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485" y="4519754"/>
            <a:ext cx="1046337" cy="20923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8FC573-6BCC-C443-A096-E97F3BF333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5146" y="4723960"/>
            <a:ext cx="1173507" cy="1280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2740FE-40A3-5945-92C1-6E326AF9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2459" y="5597923"/>
            <a:ext cx="1777805" cy="9350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687BEF-634F-BC44-9A7C-15C7F33C8751}"/>
              </a:ext>
            </a:extLst>
          </p:cNvPr>
          <p:cNvSpPr txBox="1"/>
          <p:nvPr/>
        </p:nvSpPr>
        <p:spPr>
          <a:xfrm>
            <a:off x="3788751" y="4128190"/>
            <a:ext cx="535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111366"/>
                </a:solidFill>
              </a:rPr>
              <a:t>Formal Verification can be heavy and unfriendly!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C58E3D-B9C1-F44F-A161-8873A43D0534}"/>
              </a:ext>
            </a:extLst>
          </p:cNvPr>
          <p:cNvSpPr txBox="1"/>
          <p:nvPr/>
        </p:nvSpPr>
        <p:spPr>
          <a:xfrm>
            <a:off x="-65903" y="-22603"/>
            <a:ext cx="9209903" cy="1077218"/>
          </a:xfrm>
          <a:prstGeom prst="rect">
            <a:avLst/>
          </a:prstGeom>
          <a:solidFill>
            <a:srgbClr val="1113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Programming Languages for Distributed Systems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20094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Rebeca Model: Traffic Lights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4673273" y="1619866"/>
            <a:ext cx="1615897" cy="1729872"/>
            <a:chOff x="4017704" y="1136811"/>
            <a:chExt cx="1615897" cy="17298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3B56E32-E9E9-4D45-A4E5-770867E241CF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D04E577-3762-2841-A095-8E30A3C7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C930286B-0EF4-7943-B905-F49AF8576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8421" r="54724" b="58820"/>
          <a:stretch/>
        </p:blipFill>
        <p:spPr>
          <a:xfrm>
            <a:off x="3856012" y="3600463"/>
            <a:ext cx="2989887" cy="31094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F6F89-D84F-6540-8A4B-F881F4F861EB}"/>
              </a:ext>
            </a:extLst>
          </p:cNvPr>
          <p:cNvSpPr/>
          <p:nvPr/>
        </p:nvSpPr>
        <p:spPr>
          <a:xfrm>
            <a:off x="81136" y="1502568"/>
            <a:ext cx="3518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D617349-C240-A143-A9D0-69615B837D06}"/>
                  </a:ext>
                </a:extLst>
              </p14:cNvPr>
              <p14:cNvContentPartPr/>
              <p14:nvPr/>
            </p14:nvContentPartPr>
            <p14:xfrm>
              <a:off x="175837" y="2831872"/>
              <a:ext cx="2135880" cy="2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D617349-C240-A143-A9D0-69615B837D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197" y="2724232"/>
                <a:ext cx="22435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770930-D331-E043-8D4D-E6030CAF7FBD}"/>
                  </a:ext>
                </a:extLst>
              </p14:cNvPr>
              <p14:cNvContentPartPr/>
              <p14:nvPr/>
            </p14:nvContentPartPr>
            <p14:xfrm>
              <a:off x="202477" y="2957872"/>
              <a:ext cx="1624320" cy="70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770930-D331-E043-8D4D-E6030CAF7F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477" y="2850232"/>
                <a:ext cx="1731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DF35EB-A543-0F4C-8933-EC427A22FAA4}"/>
                  </a:ext>
                </a:extLst>
              </p14:cNvPr>
              <p14:cNvContentPartPr/>
              <p14:nvPr/>
            </p14:nvContentPartPr>
            <p14:xfrm>
              <a:off x="195997" y="3194752"/>
              <a:ext cx="1681200" cy="14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DF35EB-A543-0F4C-8933-EC427A22FA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2357" y="3086752"/>
                <a:ext cx="17888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045B63-9937-834C-B932-8C9E06E2C6CC}"/>
                  </a:ext>
                </a:extLst>
              </p14:cNvPr>
              <p14:cNvContentPartPr/>
              <p14:nvPr/>
            </p14:nvContentPartPr>
            <p14:xfrm>
              <a:off x="251797" y="3381592"/>
              <a:ext cx="1607040" cy="24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045B63-9937-834C-B932-8C9E06E2C6C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8157" y="3273592"/>
                <a:ext cx="17146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95B9EB4-6719-174F-938F-2B6978F009D4}"/>
                  </a:ext>
                </a:extLst>
              </p14:cNvPr>
              <p14:cNvContentPartPr/>
              <p14:nvPr/>
            </p14:nvContentPartPr>
            <p14:xfrm>
              <a:off x="174397" y="3546832"/>
              <a:ext cx="1509480" cy="4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95B9EB4-6719-174F-938F-2B6978F009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757" y="3439192"/>
                <a:ext cx="161712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8CEEDE3-74D7-DE4D-BDF6-50B13F622D33}"/>
                  </a:ext>
                </a:extLst>
              </p14:cNvPr>
              <p14:cNvContentPartPr/>
              <p14:nvPr/>
            </p14:nvContentPartPr>
            <p14:xfrm>
              <a:off x="1324237" y="295463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8CEEDE3-74D7-DE4D-BDF6-50B13F622D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0237" y="2846992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61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Rebeca Model: Traffic Lights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E5156-CD72-2E4C-B63A-1A9665917EA0}"/>
              </a:ext>
            </a:extLst>
          </p:cNvPr>
          <p:cNvGrpSpPr/>
          <p:nvPr/>
        </p:nvGrpSpPr>
        <p:grpSpPr>
          <a:xfrm>
            <a:off x="3658949" y="1600225"/>
            <a:ext cx="2630031" cy="2063385"/>
            <a:chOff x="2775874" y="1097299"/>
            <a:chExt cx="2630031" cy="20633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F2F3A6-B989-9E43-A27E-44B77B6D2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752"/>
            <a:stretch/>
          </p:blipFill>
          <p:spPr>
            <a:xfrm>
              <a:off x="3821729" y="1484784"/>
              <a:ext cx="485534" cy="1320860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BB00D-1B42-7749-A6DC-45BABB5C4741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CDD9D7-AA04-7D40-AA39-A60B13EE2F00}"/>
                  </a:ext>
                </a:extLst>
              </p:cNvPr>
              <p:cNvGrpSpPr/>
              <p:nvPr/>
            </p:nvGrpSpPr>
            <p:grpSpPr>
              <a:xfrm>
                <a:off x="4017704" y="1136811"/>
                <a:ext cx="1615897" cy="1729872"/>
                <a:chOff x="4017704" y="1136811"/>
                <a:chExt cx="1615897" cy="1729872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6535F9D-8229-E148-86CF-08952B8CC992}"/>
                    </a:ext>
                  </a:extLst>
                </p:cNvPr>
                <p:cNvSpPr txBox="1"/>
                <p:nvPr/>
              </p:nvSpPr>
              <p:spPr>
                <a:xfrm>
                  <a:off x="4128062" y="1136811"/>
                  <a:ext cx="3064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D1472D43-D6D7-DC46-85B5-41B4C0785116}"/>
                    </a:ext>
                  </a:extLst>
                </p:cNvPr>
                <p:cNvSpPr/>
                <p:nvPr/>
              </p:nvSpPr>
              <p:spPr>
                <a:xfrm>
                  <a:off x="401770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942DC5-C2D0-9A4F-821C-6FADD7582AFA}"/>
                    </a:ext>
                  </a:extLst>
                </p:cNvPr>
                <p:cNvSpPr txBox="1"/>
                <p:nvPr/>
              </p:nvSpPr>
              <p:spPr>
                <a:xfrm>
                  <a:off x="5208182" y="1136811"/>
                  <a:ext cx="3417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D006C2FF-0A81-4041-BC4A-8680C92061E8}"/>
                    </a:ext>
                  </a:extLst>
                </p:cNvPr>
                <p:cNvSpPr/>
                <p:nvPr/>
              </p:nvSpPr>
              <p:spPr>
                <a:xfrm>
                  <a:off x="509782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928847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F249010-AA4F-6C4E-A5D7-57E48BE994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2" t="41084" r="55527" b="48514"/>
          <a:stretch/>
        </p:blipFill>
        <p:spPr>
          <a:xfrm>
            <a:off x="3843614" y="4464426"/>
            <a:ext cx="3384379" cy="13269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440F62-3AD5-3D46-AC65-7BF827E8D696}"/>
              </a:ext>
            </a:extLst>
          </p:cNvPr>
          <p:cNvSpPr/>
          <p:nvPr/>
        </p:nvSpPr>
        <p:spPr>
          <a:xfrm>
            <a:off x="5863561" y="4838961"/>
            <a:ext cx="16735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  <a:endParaRPr lang="en-GB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85686-F69A-6547-9FC9-611073524B88}"/>
              </a:ext>
            </a:extLst>
          </p:cNvPr>
          <p:cNvSpPr/>
          <p:nvPr/>
        </p:nvSpPr>
        <p:spPr>
          <a:xfrm>
            <a:off x="81136" y="1502568"/>
            <a:ext cx="3518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68FB53-7883-AE4F-BBB7-0948F046661C}"/>
                  </a:ext>
                </a:extLst>
              </p14:cNvPr>
              <p14:cNvContentPartPr/>
              <p14:nvPr/>
            </p14:nvContentPartPr>
            <p14:xfrm>
              <a:off x="146317" y="3744112"/>
              <a:ext cx="19767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68FB53-7883-AE4F-BBB7-0948F04666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677" y="3636112"/>
                <a:ext cx="2084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94426F-C2CB-6241-9BF2-BFC59FA8110A}"/>
                  </a:ext>
                </a:extLst>
              </p14:cNvPr>
              <p14:cNvContentPartPr/>
              <p14:nvPr/>
            </p14:nvContentPartPr>
            <p14:xfrm>
              <a:off x="24637" y="3857512"/>
              <a:ext cx="2009520" cy="49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94426F-C2CB-6241-9BF2-BFC59FA811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29003" y="3749512"/>
                <a:ext cx="2117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D0EBA6-EB9C-6C41-8478-662212A28C53}"/>
                  </a:ext>
                </a:extLst>
              </p14:cNvPr>
              <p14:cNvContentPartPr/>
              <p14:nvPr/>
            </p14:nvContentPartPr>
            <p14:xfrm>
              <a:off x="108877" y="4056952"/>
              <a:ext cx="17298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D0EBA6-EB9C-6C41-8478-662212A28C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37" y="3948952"/>
                <a:ext cx="18374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4898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3688445" y="1455330"/>
            <a:ext cx="2630029" cy="2337499"/>
            <a:chOff x="2775876" y="960242"/>
            <a:chExt cx="2630029" cy="23374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791792" y="1944326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self.GreentoYellow</a:t>
              </a:r>
              <a:r>
                <a:rPr lang="en-US" dirty="0"/>
                <a:t>( )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BB00D-1B42-7749-A6DC-45BABB5C4741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CDD9D7-AA04-7D40-AA39-A60B13EE2F00}"/>
                  </a:ext>
                </a:extLst>
              </p:cNvPr>
              <p:cNvGrpSpPr/>
              <p:nvPr/>
            </p:nvGrpSpPr>
            <p:grpSpPr>
              <a:xfrm>
                <a:off x="4017704" y="1136811"/>
                <a:ext cx="1615897" cy="1729872"/>
                <a:chOff x="4017704" y="1136811"/>
                <a:chExt cx="1615897" cy="1729872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6535F9D-8229-E148-86CF-08952B8CC992}"/>
                    </a:ext>
                  </a:extLst>
                </p:cNvPr>
                <p:cNvSpPr txBox="1"/>
                <p:nvPr/>
              </p:nvSpPr>
              <p:spPr>
                <a:xfrm>
                  <a:off x="4128062" y="1136811"/>
                  <a:ext cx="3064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D1472D43-D6D7-DC46-85B5-41B4C0785116}"/>
                    </a:ext>
                  </a:extLst>
                </p:cNvPr>
                <p:cNvSpPr/>
                <p:nvPr/>
              </p:nvSpPr>
              <p:spPr>
                <a:xfrm>
                  <a:off x="401770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942DC5-C2D0-9A4F-821C-6FADD7582AFA}"/>
                    </a:ext>
                  </a:extLst>
                </p:cNvPr>
                <p:cNvSpPr txBox="1"/>
                <p:nvPr/>
              </p:nvSpPr>
              <p:spPr>
                <a:xfrm>
                  <a:off x="5208182" y="1136811"/>
                  <a:ext cx="3417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D006C2FF-0A81-4041-BC4A-8680C92061E8}"/>
                    </a:ext>
                  </a:extLst>
                </p:cNvPr>
                <p:cNvSpPr/>
                <p:nvPr/>
              </p:nvSpPr>
              <p:spPr>
                <a:xfrm>
                  <a:off x="509782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EF4DE-3F01-2046-B9C9-FD28C83A9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45" b="24706"/>
            <a:stretch/>
          </p:blipFill>
          <p:spPr>
            <a:xfrm>
              <a:off x="3826183" y="1484784"/>
              <a:ext cx="490470" cy="133513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DDE351-0B3E-BF47-9E6F-9AEB15A57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8" t="51779" r="58156" b="38943"/>
          <a:stretch/>
        </p:blipFill>
        <p:spPr>
          <a:xfrm>
            <a:off x="3601054" y="4492424"/>
            <a:ext cx="3453542" cy="123186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0E663A-0A77-9941-9E90-7843EA59CE1A}"/>
              </a:ext>
            </a:extLst>
          </p:cNvPr>
          <p:cNvSpPr/>
          <p:nvPr/>
        </p:nvSpPr>
        <p:spPr>
          <a:xfrm>
            <a:off x="5556009" y="4813767"/>
            <a:ext cx="16735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/* </a:t>
            </a:r>
            <a:r>
              <a:rPr lang="sv-SE" sz="1500" dirty="0" err="1">
                <a:solidFill>
                  <a:srgbClr val="009193"/>
                </a:solidFill>
                <a:latin typeface="Monaco" pitchFamily="2" charset="77"/>
              </a:rPr>
              <a:t>yellow</a:t>
            </a:r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 */</a:t>
            </a:r>
            <a:endParaRPr lang="en-GB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0C2E0E-CB5E-784B-A67A-063FA2B9EA79}"/>
              </a:ext>
            </a:extLst>
          </p:cNvPr>
          <p:cNvSpPr/>
          <p:nvPr/>
        </p:nvSpPr>
        <p:spPr>
          <a:xfrm>
            <a:off x="238303" y="1502568"/>
            <a:ext cx="3518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6DAE5DE-AC3A-2C42-A60F-0508E8F52FF5}"/>
                  </a:ext>
                </a:extLst>
              </p14:cNvPr>
              <p14:cNvContentPartPr/>
              <p14:nvPr/>
            </p14:nvContentPartPr>
            <p14:xfrm>
              <a:off x="267997" y="4361152"/>
              <a:ext cx="1865160" cy="16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6DAE5DE-AC3A-2C42-A60F-0508E8F52F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4357" y="4253152"/>
                <a:ext cx="197280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28B7DC-4C3D-974B-B04A-F7BC43A4C677}"/>
                  </a:ext>
                </a:extLst>
              </p14:cNvPr>
              <p14:cNvContentPartPr/>
              <p14:nvPr/>
            </p14:nvContentPartPr>
            <p14:xfrm>
              <a:off x="223357" y="4573912"/>
              <a:ext cx="1668240" cy="10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28B7DC-4C3D-974B-B04A-F7BC43A4C6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717" y="4466272"/>
                <a:ext cx="17758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F41401-6CA8-1142-9F75-7B6FCAB602D5}"/>
                  </a:ext>
                </a:extLst>
              </p14:cNvPr>
              <p14:cNvContentPartPr/>
              <p14:nvPr/>
            </p14:nvContentPartPr>
            <p14:xfrm>
              <a:off x="318397" y="4712152"/>
              <a:ext cx="1622160" cy="61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F41401-6CA8-1142-9F75-7B6FCAB602D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4757" y="4604152"/>
                <a:ext cx="1729800" cy="2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628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3728541" y="1586225"/>
            <a:ext cx="2630027" cy="2122697"/>
            <a:chOff x="2775878" y="1067643"/>
            <a:chExt cx="2630027" cy="21226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899195" y="1944326"/>
              <a:ext cx="2122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self.YellowtoRed</a:t>
              </a:r>
              <a:r>
                <a:rPr lang="en-US" dirty="0"/>
                <a:t>( )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BB00D-1B42-7749-A6DC-45BABB5C4741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CDD9D7-AA04-7D40-AA39-A60B13EE2F00}"/>
                  </a:ext>
                </a:extLst>
              </p:cNvPr>
              <p:cNvGrpSpPr/>
              <p:nvPr/>
            </p:nvGrpSpPr>
            <p:grpSpPr>
              <a:xfrm>
                <a:off x="4017704" y="1136811"/>
                <a:ext cx="1615897" cy="1729872"/>
                <a:chOff x="4017704" y="1136811"/>
                <a:chExt cx="1615897" cy="1729872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6535F9D-8229-E148-86CF-08952B8CC992}"/>
                    </a:ext>
                  </a:extLst>
                </p:cNvPr>
                <p:cNvSpPr txBox="1"/>
                <p:nvPr/>
              </p:nvSpPr>
              <p:spPr>
                <a:xfrm>
                  <a:off x="4128062" y="1136811"/>
                  <a:ext cx="3064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D1472D43-D6D7-DC46-85B5-41B4C0785116}"/>
                    </a:ext>
                  </a:extLst>
                </p:cNvPr>
                <p:cNvSpPr/>
                <p:nvPr/>
              </p:nvSpPr>
              <p:spPr>
                <a:xfrm>
                  <a:off x="401770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942DC5-C2D0-9A4F-821C-6FADD7582AFA}"/>
                    </a:ext>
                  </a:extLst>
                </p:cNvPr>
                <p:cNvSpPr txBox="1"/>
                <p:nvPr/>
              </p:nvSpPr>
              <p:spPr>
                <a:xfrm>
                  <a:off x="5208182" y="1136811"/>
                  <a:ext cx="3417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D006C2FF-0A81-4041-BC4A-8680C92061E8}"/>
                    </a:ext>
                  </a:extLst>
                </p:cNvPr>
                <p:cNvSpPr/>
                <p:nvPr/>
              </p:nvSpPr>
              <p:spPr>
                <a:xfrm>
                  <a:off x="509782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DDE351-0B3E-BF47-9E6F-9AEB15A576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7" t="60684" r="58037" b="30038"/>
          <a:stretch/>
        </p:blipFill>
        <p:spPr>
          <a:xfrm>
            <a:off x="3641148" y="4515918"/>
            <a:ext cx="3453542" cy="12318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8CE5B1-677B-CB41-AE47-E849C9C02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62" y="2021150"/>
            <a:ext cx="463769" cy="13351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6BC9B9-D6B8-9B4C-9EB2-483B3642F24B}"/>
              </a:ext>
            </a:extLst>
          </p:cNvPr>
          <p:cNvSpPr/>
          <p:nvPr/>
        </p:nvSpPr>
        <p:spPr>
          <a:xfrm>
            <a:off x="5775981" y="4825136"/>
            <a:ext cx="16735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en-GB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D4B837-411D-8244-AEDA-9B043BEBCBD2}"/>
              </a:ext>
            </a:extLst>
          </p:cNvPr>
          <p:cNvSpPr/>
          <p:nvPr/>
        </p:nvSpPr>
        <p:spPr>
          <a:xfrm>
            <a:off x="209728" y="1502568"/>
            <a:ext cx="3518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75F1EA-C293-1049-8C53-7963B4A3A56E}"/>
                  </a:ext>
                </a:extLst>
              </p14:cNvPr>
              <p14:cNvContentPartPr/>
              <p14:nvPr/>
            </p14:nvContentPartPr>
            <p14:xfrm>
              <a:off x="213277" y="4993672"/>
              <a:ext cx="2221920" cy="1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75F1EA-C293-1049-8C53-7963B4A3A5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277" y="4885672"/>
                <a:ext cx="2329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0509C2-5857-304E-A8BD-E0B06D3B6B31}"/>
                  </a:ext>
                </a:extLst>
              </p14:cNvPr>
              <p14:cNvContentPartPr/>
              <p14:nvPr/>
            </p14:nvContentPartPr>
            <p14:xfrm>
              <a:off x="247837" y="5191312"/>
              <a:ext cx="152352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0509C2-5857-304E-A8BD-E0B06D3B6B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197" y="5083672"/>
                <a:ext cx="1631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2F9284-84F1-BE49-8572-EC1EB11470C0}"/>
                  </a:ext>
                </a:extLst>
              </p14:cNvPr>
              <p14:cNvContentPartPr/>
              <p14:nvPr/>
            </p14:nvContentPartPr>
            <p14:xfrm>
              <a:off x="312277" y="5356192"/>
              <a:ext cx="1783440" cy="2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2F9284-84F1-BE49-8572-EC1EB11470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637" y="5248552"/>
                <a:ext cx="1891080" cy="24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981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4354071" y="1659668"/>
            <a:ext cx="2383986" cy="2887920"/>
            <a:chOff x="3424923" y="1124744"/>
            <a:chExt cx="2383986" cy="28879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>
              <a:off x="3424923" y="3643332"/>
              <a:ext cx="238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tOther.RedtoGreen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883809EE-8B8E-4443-936F-B218BBCDDADE}"/>
              </a:ext>
            </a:extLst>
          </p:cNvPr>
          <p:cNvSpPr/>
          <p:nvPr/>
        </p:nvSpPr>
        <p:spPr>
          <a:xfrm>
            <a:off x="4982761" y="3603884"/>
            <a:ext cx="1080120" cy="585356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E1F50-CAF0-0D41-9729-41C01B5AB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5837747" y="2031973"/>
            <a:ext cx="485534" cy="132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23E3-88AE-6E4C-83FD-161D32F18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41862" r="55669" b="47480"/>
          <a:stretch/>
        </p:blipFill>
        <p:spPr>
          <a:xfrm>
            <a:off x="3988980" y="4674381"/>
            <a:ext cx="3231129" cy="131397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0648E-ECFD-3C4D-83D0-50146EEC2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47" y="2037492"/>
            <a:ext cx="463769" cy="13351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1EDE61D-20D0-5C47-BC84-FE2A05B30934}"/>
              </a:ext>
            </a:extLst>
          </p:cNvPr>
          <p:cNvSpPr/>
          <p:nvPr/>
        </p:nvSpPr>
        <p:spPr>
          <a:xfrm>
            <a:off x="5823906" y="4940362"/>
            <a:ext cx="16735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  <a:endParaRPr lang="en-GB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4B4275-5DBF-8F4D-96A0-474C37DE6708}"/>
              </a:ext>
            </a:extLst>
          </p:cNvPr>
          <p:cNvSpPr/>
          <p:nvPr/>
        </p:nvSpPr>
        <p:spPr>
          <a:xfrm>
            <a:off x="140128" y="1502568"/>
            <a:ext cx="351840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BD282EC-38DE-124B-B5F1-E39B41DEAD8E}"/>
                  </a:ext>
                </a:extLst>
              </p14:cNvPr>
              <p14:cNvContentPartPr/>
              <p14:nvPr/>
            </p14:nvContentPartPr>
            <p14:xfrm>
              <a:off x="206437" y="3795592"/>
              <a:ext cx="16758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BD282EC-38DE-124B-B5F1-E39B41DEAD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437" y="3687592"/>
                <a:ext cx="1783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106956-2E90-F44D-B9C2-4DC15BF4B1E1}"/>
                  </a:ext>
                </a:extLst>
              </p14:cNvPr>
              <p14:cNvContentPartPr/>
              <p14:nvPr/>
            </p14:nvContentPartPr>
            <p14:xfrm>
              <a:off x="129397" y="3960832"/>
              <a:ext cx="930240" cy="2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106956-2E90-F44D-B9C2-4DC15BF4B1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97" y="3852832"/>
                <a:ext cx="10378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85C90B-5FFA-984C-BEB4-EAE25985DC47}"/>
                  </a:ext>
                </a:extLst>
              </p14:cNvPr>
              <p14:cNvContentPartPr/>
              <p14:nvPr/>
            </p14:nvContentPartPr>
            <p14:xfrm>
              <a:off x="40837" y="4092592"/>
              <a:ext cx="1938600" cy="64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F85C90B-5FFA-984C-BEB4-EAE25985DC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3163" y="3984592"/>
                <a:ext cx="204624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409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3424923" y="1473087"/>
            <a:ext cx="2383986" cy="2887920"/>
            <a:chOff x="3424923" y="1124744"/>
            <a:chExt cx="2383986" cy="28879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>
              <a:off x="3424923" y="3643332"/>
              <a:ext cx="238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tOther.RedtoGreen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883809EE-8B8E-4443-936F-B218BBCDDADE}"/>
              </a:ext>
            </a:extLst>
          </p:cNvPr>
          <p:cNvSpPr/>
          <p:nvPr/>
        </p:nvSpPr>
        <p:spPr>
          <a:xfrm>
            <a:off x="4053613" y="3417303"/>
            <a:ext cx="1080120" cy="585356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E1F50-CAF0-0D41-9729-41C01B5AB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1845392"/>
            <a:ext cx="485534" cy="132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23E3-88AE-6E4C-83FD-161D32F189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41862" r="55669" b="47480"/>
          <a:stretch/>
        </p:blipFill>
        <p:spPr>
          <a:xfrm>
            <a:off x="3059832" y="4487800"/>
            <a:ext cx="3231129" cy="131397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80648E-ECFD-3C4D-83D0-50146EEC2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99" y="1850911"/>
            <a:ext cx="463769" cy="1335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74BC79-0A83-1846-8AFC-ABC5B51FA525}"/>
              </a:ext>
            </a:extLst>
          </p:cNvPr>
          <p:cNvSpPr txBox="1"/>
          <p:nvPr/>
        </p:nvSpPr>
        <p:spPr>
          <a:xfrm>
            <a:off x="3543233" y="1400574"/>
            <a:ext cx="2874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0" dirty="0">
                <a:solidFill>
                  <a:srgbClr val="00B050"/>
                </a:solidFill>
              </a:rPr>
              <a:t>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B2CC5-0850-8E4B-BC1A-E658FBE0ECF5}"/>
                  </a:ext>
                </a:extLst>
              </p:cNvPr>
              <p:cNvSpPr txBox="1"/>
              <p:nvPr/>
            </p:nvSpPr>
            <p:spPr>
              <a:xfrm>
                <a:off x="1132114" y="5873499"/>
                <a:ext cx="7447521" cy="68198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chemeClr val="tx1"/>
                    </a:solidFill>
                  </a:rPr>
                  <a:t>NO CONCURRENT GREEN 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B2CC5-0850-8E4B-BC1A-E658FBE0E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14" y="5873499"/>
                <a:ext cx="7447521" cy="681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5CBD1A6-50EE-4145-A81F-160FED8DA608}"/>
              </a:ext>
            </a:extLst>
          </p:cNvPr>
          <p:cNvSpPr/>
          <p:nvPr/>
        </p:nvSpPr>
        <p:spPr>
          <a:xfrm>
            <a:off x="4908599" y="4773796"/>
            <a:ext cx="167354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500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490187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Safe Rebeca Model: State-space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04E577-3762-2841-A095-8E30A3C7D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2" y="3466590"/>
            <a:ext cx="325649" cy="9375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960C5CB-18D5-8F4B-9B24-C2F8E97F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0" y="3466590"/>
            <a:ext cx="325649" cy="937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35F9D-8229-E148-86CF-08952B8CC992}"/>
              </a:ext>
            </a:extLst>
          </p:cNvPr>
          <p:cNvSpPr txBox="1"/>
          <p:nvPr/>
        </p:nvSpPr>
        <p:spPr>
          <a:xfrm>
            <a:off x="437609" y="313167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472D43-D6D7-DC46-85B5-41B4C0785116}"/>
              </a:ext>
            </a:extLst>
          </p:cNvPr>
          <p:cNvSpPr/>
          <p:nvPr/>
        </p:nvSpPr>
        <p:spPr>
          <a:xfrm>
            <a:off x="395536" y="3189305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42DC5-C2D0-9A4F-821C-6FADD7582AFA}"/>
              </a:ext>
            </a:extLst>
          </p:cNvPr>
          <p:cNvSpPr txBox="1"/>
          <p:nvPr/>
        </p:nvSpPr>
        <p:spPr>
          <a:xfrm>
            <a:off x="880159" y="313167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006C2FF-0A81-4041-BC4A-8680C92061E8}"/>
              </a:ext>
            </a:extLst>
          </p:cNvPr>
          <p:cNvSpPr/>
          <p:nvPr/>
        </p:nvSpPr>
        <p:spPr>
          <a:xfrm>
            <a:off x="827584" y="3189305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B6EF79-758E-A148-A446-3C944C3D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7" y="3441951"/>
            <a:ext cx="325649" cy="937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AE5C49-33E3-4F4D-AB22-91EF20D7AF5A}"/>
              </a:ext>
            </a:extLst>
          </p:cNvPr>
          <p:cNvSpPr txBox="1"/>
          <p:nvPr/>
        </p:nvSpPr>
        <p:spPr>
          <a:xfrm>
            <a:off x="1764531" y="312804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3BF6BA-6F9F-2B44-A13B-5BAA76769EFC}"/>
              </a:ext>
            </a:extLst>
          </p:cNvPr>
          <p:cNvSpPr/>
          <p:nvPr/>
        </p:nvSpPr>
        <p:spPr>
          <a:xfrm>
            <a:off x="1722458" y="318346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35E4D-2E99-C843-BBA5-ECCEF156A9E0}"/>
              </a:ext>
            </a:extLst>
          </p:cNvPr>
          <p:cNvSpPr txBox="1"/>
          <p:nvPr/>
        </p:nvSpPr>
        <p:spPr>
          <a:xfrm>
            <a:off x="2207081" y="312804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C07829-3BD5-1643-B56F-345016CC7B7F}"/>
              </a:ext>
            </a:extLst>
          </p:cNvPr>
          <p:cNvSpPr/>
          <p:nvPr/>
        </p:nvSpPr>
        <p:spPr>
          <a:xfrm>
            <a:off x="2154506" y="318346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D87073-1675-5247-95DB-A06960B9C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1729915" y="3457313"/>
            <a:ext cx="340932" cy="92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8C7374-B117-CE48-B03F-6EE50B76A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481292"/>
            <a:ext cx="325649" cy="9375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ED4CE0-E50D-0344-BD16-36FBF275F6F6}"/>
              </a:ext>
            </a:extLst>
          </p:cNvPr>
          <p:cNvSpPr txBox="1"/>
          <p:nvPr/>
        </p:nvSpPr>
        <p:spPr>
          <a:xfrm>
            <a:off x="3174317" y="317051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9C3DB13-7505-9F42-BF88-5BC835EDD797}"/>
              </a:ext>
            </a:extLst>
          </p:cNvPr>
          <p:cNvSpPr/>
          <p:nvPr/>
        </p:nvSpPr>
        <p:spPr>
          <a:xfrm>
            <a:off x="3132244" y="3207136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09248-BF0F-CF42-BBE2-12447E4C9973}"/>
              </a:ext>
            </a:extLst>
          </p:cNvPr>
          <p:cNvSpPr txBox="1"/>
          <p:nvPr/>
        </p:nvSpPr>
        <p:spPr>
          <a:xfrm>
            <a:off x="3600068" y="3167387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F71730-D197-FC43-828D-BBCC1C82762F}"/>
              </a:ext>
            </a:extLst>
          </p:cNvPr>
          <p:cNvSpPr/>
          <p:nvPr/>
        </p:nvSpPr>
        <p:spPr>
          <a:xfrm>
            <a:off x="3547493" y="3204007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219218-00DA-044E-AC3D-9ADA22AC6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3145439" y="3468334"/>
            <a:ext cx="344398" cy="93750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311BEC-ED9D-A746-BFE9-D79554795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6518770" y="3476610"/>
            <a:ext cx="340932" cy="9274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CD762B-F814-D84F-8C1B-63576D52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64" y="3476610"/>
            <a:ext cx="325649" cy="9375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574374-BAE9-1248-BED3-224C4FC86622}"/>
              </a:ext>
            </a:extLst>
          </p:cNvPr>
          <p:cNvSpPr txBox="1"/>
          <p:nvPr/>
        </p:nvSpPr>
        <p:spPr>
          <a:xfrm>
            <a:off x="6045399" y="318357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64E9B2E-E845-264D-B6ED-4C9271278C20}"/>
              </a:ext>
            </a:extLst>
          </p:cNvPr>
          <p:cNvSpPr/>
          <p:nvPr/>
        </p:nvSpPr>
        <p:spPr>
          <a:xfrm>
            <a:off x="6023917" y="3221788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E51721-D517-F146-9B7F-0BFDF6BAFFE8}"/>
              </a:ext>
            </a:extLst>
          </p:cNvPr>
          <p:cNvSpPr txBox="1"/>
          <p:nvPr/>
        </p:nvSpPr>
        <p:spPr>
          <a:xfrm>
            <a:off x="6523445" y="318357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D152F65-BBD4-6448-A531-D8DC9BF7E32F}"/>
              </a:ext>
            </a:extLst>
          </p:cNvPr>
          <p:cNvSpPr/>
          <p:nvPr/>
        </p:nvSpPr>
        <p:spPr>
          <a:xfrm>
            <a:off x="6491461" y="3221788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94F567A-5D9E-E646-BAB5-BCC38EA08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259" y="3476610"/>
            <a:ext cx="325649" cy="93750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AC39B37-061E-7948-91BB-D395E8D55642}"/>
              </a:ext>
            </a:extLst>
          </p:cNvPr>
          <p:cNvSpPr txBox="1"/>
          <p:nvPr/>
        </p:nvSpPr>
        <p:spPr>
          <a:xfrm>
            <a:off x="7546854" y="3181003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C876FF-4702-4A4B-9528-6C154872D922}"/>
              </a:ext>
            </a:extLst>
          </p:cNvPr>
          <p:cNvSpPr/>
          <p:nvPr/>
        </p:nvSpPr>
        <p:spPr>
          <a:xfrm>
            <a:off x="7525372" y="3219215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CED91B-5CE9-D341-B779-33B953FA5CB3}"/>
              </a:ext>
            </a:extLst>
          </p:cNvPr>
          <p:cNvSpPr txBox="1"/>
          <p:nvPr/>
        </p:nvSpPr>
        <p:spPr>
          <a:xfrm>
            <a:off x="8024900" y="3181003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5384C1B-61D6-B44C-9E6F-FA1988EB7A40}"/>
              </a:ext>
            </a:extLst>
          </p:cNvPr>
          <p:cNvSpPr/>
          <p:nvPr/>
        </p:nvSpPr>
        <p:spPr>
          <a:xfrm>
            <a:off x="7992916" y="3219215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2B94B52-A66C-1E4F-B667-2BEF3220C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8004247" y="3476610"/>
            <a:ext cx="344398" cy="93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2F7849-06EC-254E-B652-8B0DFC23AE9B}"/>
              </a:ext>
            </a:extLst>
          </p:cNvPr>
          <p:cNvSpPr/>
          <p:nvPr/>
        </p:nvSpPr>
        <p:spPr>
          <a:xfrm>
            <a:off x="323528" y="3140968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9C6837-7433-734B-B40D-94C300A01EE4}"/>
              </a:ext>
            </a:extLst>
          </p:cNvPr>
          <p:cNvSpPr/>
          <p:nvPr/>
        </p:nvSpPr>
        <p:spPr>
          <a:xfrm>
            <a:off x="1662302" y="312804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4853733-12DA-1643-9F2A-28EEBBF3EE78}"/>
              </a:ext>
            </a:extLst>
          </p:cNvPr>
          <p:cNvSpPr/>
          <p:nvPr/>
        </p:nvSpPr>
        <p:spPr>
          <a:xfrm>
            <a:off x="3059832" y="315280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174E8B-AA53-734A-88F7-74F28987DE24}"/>
              </a:ext>
            </a:extLst>
          </p:cNvPr>
          <p:cNvSpPr/>
          <p:nvPr/>
        </p:nvSpPr>
        <p:spPr>
          <a:xfrm>
            <a:off x="5975621" y="3176060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1C6A48D-D164-6743-8ECC-6F0037D67B55}"/>
              </a:ext>
            </a:extLst>
          </p:cNvPr>
          <p:cNvSpPr/>
          <p:nvPr/>
        </p:nvSpPr>
        <p:spPr>
          <a:xfrm>
            <a:off x="7489671" y="3182553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C3DC1B96-497F-BE49-AE1F-9F83D19195B6}"/>
              </a:ext>
            </a:extLst>
          </p:cNvPr>
          <p:cNvSpPr/>
          <p:nvPr/>
        </p:nvSpPr>
        <p:spPr>
          <a:xfrm>
            <a:off x="827584" y="2636912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AA4EE-0C84-5341-BEDF-8F9CEEB836B2}"/>
              </a:ext>
            </a:extLst>
          </p:cNvPr>
          <p:cNvSpPr txBox="1"/>
          <p:nvPr/>
        </p:nvSpPr>
        <p:spPr>
          <a:xfrm>
            <a:off x="771748" y="2370757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t1.RedtoGreen()</a:t>
            </a:r>
          </a:p>
        </p:txBody>
      </p:sp>
      <p:sp>
        <p:nvSpPr>
          <p:cNvPr id="110" name="Curved Down Arrow 109">
            <a:extLst>
              <a:ext uri="{FF2B5EF4-FFF2-40B4-BE49-F238E27FC236}">
                <a16:creationId xmlns:a16="http://schemas.microsoft.com/office/drawing/2014/main" id="{0C1519B7-5F07-FF46-A1C8-317D42CD6287}"/>
              </a:ext>
            </a:extLst>
          </p:cNvPr>
          <p:cNvSpPr/>
          <p:nvPr/>
        </p:nvSpPr>
        <p:spPr>
          <a:xfrm>
            <a:off x="2262917" y="2620326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7B08AD-68E7-B746-A780-52F6A8602CD5}"/>
              </a:ext>
            </a:extLst>
          </p:cNvPr>
          <p:cNvSpPr txBox="1"/>
          <p:nvPr/>
        </p:nvSpPr>
        <p:spPr>
          <a:xfrm>
            <a:off x="2179787" y="2363463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t1.GreentoYellow()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2B8CFED-2CA8-9846-A2E2-50E31E65CA90}"/>
              </a:ext>
            </a:extLst>
          </p:cNvPr>
          <p:cNvSpPr txBox="1"/>
          <p:nvPr/>
        </p:nvSpPr>
        <p:spPr>
          <a:xfrm>
            <a:off x="3840045" y="5418441"/>
            <a:ext cx="1377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t2.YellowtoRed()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1667D60-B742-ED42-936F-6E5BD05D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56" y="3484285"/>
            <a:ext cx="325649" cy="93750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1DE8FD6-C88F-FB4E-AA75-813686EC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04" y="3484285"/>
            <a:ext cx="325649" cy="93750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9BB1C34C-193E-CA46-8D0A-9EC3B1A2B49A}"/>
              </a:ext>
            </a:extLst>
          </p:cNvPr>
          <p:cNvSpPr txBox="1"/>
          <p:nvPr/>
        </p:nvSpPr>
        <p:spPr>
          <a:xfrm>
            <a:off x="4650253" y="3149371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10AEAC01-C944-8C47-BC11-6522C5C64B92}"/>
              </a:ext>
            </a:extLst>
          </p:cNvPr>
          <p:cNvSpPr/>
          <p:nvPr/>
        </p:nvSpPr>
        <p:spPr>
          <a:xfrm>
            <a:off x="4608180" y="320700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36C3C42-399E-8543-86EA-A39833111822}"/>
              </a:ext>
            </a:extLst>
          </p:cNvPr>
          <p:cNvSpPr txBox="1"/>
          <p:nvPr/>
        </p:nvSpPr>
        <p:spPr>
          <a:xfrm>
            <a:off x="5092803" y="3149371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080F91B9-5877-394F-8E00-8BCF5E24752B}"/>
              </a:ext>
            </a:extLst>
          </p:cNvPr>
          <p:cNvSpPr/>
          <p:nvPr/>
        </p:nvSpPr>
        <p:spPr>
          <a:xfrm>
            <a:off x="5040228" y="320700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27813C-A9D9-CD46-83B1-B60D2DE67459}"/>
              </a:ext>
            </a:extLst>
          </p:cNvPr>
          <p:cNvSpPr/>
          <p:nvPr/>
        </p:nvSpPr>
        <p:spPr>
          <a:xfrm>
            <a:off x="4536172" y="3158663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Curved Down Arrow 83">
            <a:extLst>
              <a:ext uri="{FF2B5EF4-FFF2-40B4-BE49-F238E27FC236}">
                <a16:creationId xmlns:a16="http://schemas.microsoft.com/office/drawing/2014/main" id="{1B714D8C-6AC4-1147-8EC4-FB3E81152E00}"/>
              </a:ext>
            </a:extLst>
          </p:cNvPr>
          <p:cNvSpPr/>
          <p:nvPr/>
        </p:nvSpPr>
        <p:spPr>
          <a:xfrm>
            <a:off x="3642414" y="2590217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2671EF-E5F0-C441-ABB7-0CAFD8754892}"/>
              </a:ext>
            </a:extLst>
          </p:cNvPr>
          <p:cNvSpPr txBox="1"/>
          <p:nvPr/>
        </p:nvSpPr>
        <p:spPr>
          <a:xfrm>
            <a:off x="3559284" y="2333354"/>
            <a:ext cx="1377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t1.YellowtoRed()</a:t>
            </a:r>
          </a:p>
        </p:txBody>
      </p:sp>
      <p:sp>
        <p:nvSpPr>
          <p:cNvPr id="86" name="Curved Down Arrow 85">
            <a:extLst>
              <a:ext uri="{FF2B5EF4-FFF2-40B4-BE49-F238E27FC236}">
                <a16:creationId xmlns:a16="http://schemas.microsoft.com/office/drawing/2014/main" id="{A345B042-E509-4343-8C00-C1668D0D744A}"/>
              </a:ext>
            </a:extLst>
          </p:cNvPr>
          <p:cNvSpPr/>
          <p:nvPr/>
        </p:nvSpPr>
        <p:spPr>
          <a:xfrm>
            <a:off x="5020355" y="2597733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D8DC46-B23C-664D-8910-FE8F6CF3EBF4}"/>
              </a:ext>
            </a:extLst>
          </p:cNvPr>
          <p:cNvSpPr txBox="1"/>
          <p:nvPr/>
        </p:nvSpPr>
        <p:spPr>
          <a:xfrm>
            <a:off x="4937225" y="2340870"/>
            <a:ext cx="1371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t2.RedtoGreen()</a:t>
            </a:r>
          </a:p>
        </p:txBody>
      </p:sp>
      <p:sp>
        <p:nvSpPr>
          <p:cNvPr id="88" name="Curved Down Arrow 87">
            <a:extLst>
              <a:ext uri="{FF2B5EF4-FFF2-40B4-BE49-F238E27FC236}">
                <a16:creationId xmlns:a16="http://schemas.microsoft.com/office/drawing/2014/main" id="{4F7904C4-EF95-434F-B044-87E150BCC6B6}"/>
              </a:ext>
            </a:extLst>
          </p:cNvPr>
          <p:cNvSpPr/>
          <p:nvPr/>
        </p:nvSpPr>
        <p:spPr>
          <a:xfrm>
            <a:off x="6482982" y="2597733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4B36645-FFE4-3543-9C3E-F12C8F22E05E}"/>
              </a:ext>
            </a:extLst>
          </p:cNvPr>
          <p:cNvSpPr txBox="1"/>
          <p:nvPr/>
        </p:nvSpPr>
        <p:spPr>
          <a:xfrm>
            <a:off x="6399852" y="2340870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t2.GreentoYellow()</a:t>
            </a:r>
          </a:p>
        </p:txBody>
      </p: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FD4D2C58-4094-EA4C-BC99-CDED2E694B1A}"/>
              </a:ext>
            </a:extLst>
          </p:cNvPr>
          <p:cNvSpPr/>
          <p:nvPr/>
        </p:nvSpPr>
        <p:spPr>
          <a:xfrm flipH="1">
            <a:off x="652823" y="4653500"/>
            <a:ext cx="7317886" cy="70104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 animBg="1"/>
      <p:bldP spid="21" grpId="0"/>
      <p:bldP spid="22" grpId="0" animBg="1"/>
      <p:bldP spid="23" grpId="0"/>
      <p:bldP spid="24" grpId="0" animBg="1"/>
      <p:bldP spid="44" grpId="0"/>
      <p:bldP spid="45" grpId="0" animBg="1"/>
      <p:bldP spid="46" grpId="0"/>
      <p:bldP spid="47" grpId="0" animBg="1"/>
      <p:bldP spid="60" grpId="0"/>
      <p:bldP spid="61" grpId="0" animBg="1"/>
      <p:bldP spid="62" grpId="0"/>
      <p:bldP spid="63" grpId="0" animBg="1"/>
      <p:bldP spid="102" grpId="0" animBg="1"/>
      <p:bldP spid="103" grpId="0" animBg="1"/>
      <p:bldP spid="104" grpId="0" animBg="1"/>
      <p:bldP spid="105" grpId="0" animBg="1"/>
      <p:bldP spid="8" grpId="0" animBg="1"/>
      <p:bldP spid="9" grpId="0"/>
      <p:bldP spid="110" grpId="0" animBg="1"/>
      <p:bldP spid="111" grpId="0"/>
      <p:bldP spid="133" grpId="0"/>
      <p:bldP spid="144" grpId="0"/>
      <p:bldP spid="145" grpId="0" animBg="1"/>
      <p:bldP spid="146" grpId="0"/>
      <p:bldP spid="147" grpId="0" animBg="1"/>
      <p:bldP spid="148" grpId="0" animBg="1"/>
      <p:bldP spid="84" grpId="0" animBg="1"/>
      <p:bldP spid="85" grpId="0"/>
      <p:bldP spid="86" grpId="0" animBg="1"/>
      <p:bldP spid="87" grpId="0"/>
      <p:bldP spid="88" grpId="0" animBg="1"/>
      <p:bldP spid="89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400050" y="260648"/>
            <a:ext cx="893147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Automatic ROS code Generation</a:t>
            </a:r>
          </a:p>
        </p:txBody>
      </p:sp>
      <p:pic>
        <p:nvPicPr>
          <p:cNvPr id="2" name="correctTL.mov">
            <a:hlinkClick r:id="" action="ppaction://media"/>
            <a:extLst>
              <a:ext uri="{FF2B5EF4-FFF2-40B4-BE49-F238E27FC236}">
                <a16:creationId xmlns:a16="http://schemas.microsoft.com/office/drawing/2014/main" id="{3D7FEC1F-DEFD-314B-887B-2F56D44A8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072" y="1693389"/>
            <a:ext cx="7191047" cy="411238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652A78-D746-6C43-98DE-A4A70FD7554C}"/>
              </a:ext>
            </a:extLst>
          </p:cNvPr>
          <p:cNvSpPr txBox="1"/>
          <p:nvPr/>
        </p:nvSpPr>
        <p:spPr>
          <a:xfrm>
            <a:off x="3543233" y="1052231"/>
            <a:ext cx="2874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D54099-D0A9-D242-A4B5-DB55BCA58C36}"/>
              </a:ext>
            </a:extLst>
          </p:cNvPr>
          <p:cNvSpPr/>
          <p:nvPr/>
        </p:nvSpPr>
        <p:spPr>
          <a:xfrm>
            <a:off x="458991" y="6228020"/>
            <a:ext cx="6767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dirty="0">
                <a:cs typeface="Arial" panose="020B0604020202020204" pitchFamily="34" charset="0"/>
              </a:rPr>
              <a:t>Traffic Lights Model in Rebeca  is mapped to a ROS code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5414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Impatient Rebeca Model: Traffic Lights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5139836" y="1487594"/>
            <a:ext cx="1615897" cy="1729872"/>
            <a:chOff x="4017704" y="1136811"/>
            <a:chExt cx="1615897" cy="17298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3B56E32-E9E9-4D45-A4E5-770867E241CF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D04E577-3762-2841-A095-8E30A3C7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81" name="Picture 80">
            <a:extLst>
              <a:ext uri="{FF2B5EF4-FFF2-40B4-BE49-F238E27FC236}">
                <a16:creationId xmlns:a16="http://schemas.microsoft.com/office/drawing/2014/main" id="{C930286B-0EF4-7943-B905-F49AF8576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t="8421" r="54724" b="58820"/>
          <a:stretch/>
        </p:blipFill>
        <p:spPr>
          <a:xfrm>
            <a:off x="4409660" y="3352079"/>
            <a:ext cx="2989887" cy="31094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AF48AB-FB66-7447-BB2A-D7E98B82A12B}"/>
              </a:ext>
            </a:extLst>
          </p:cNvPr>
          <p:cNvSpPr/>
          <p:nvPr/>
        </p:nvSpPr>
        <p:spPr>
          <a:xfrm>
            <a:off x="81136" y="1502568"/>
            <a:ext cx="351840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(5) {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tOther</a:t>
            </a:r>
            <a:r>
              <a:rPr lang="sv-SE" sz="1000" dirty="0">
                <a:latin typeface="Monaco" pitchFamily="2" charset="77"/>
              </a:rPr>
              <a:t>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Color;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(</a:t>
            </a:r>
            <a:r>
              <a:rPr lang="sv-SE" sz="10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) {</a:t>
            </a:r>
          </a:p>
          <a:p>
            <a:r>
              <a:rPr lang="sv-SE" sz="1000" dirty="0">
                <a:latin typeface="Monaco" pitchFamily="2" charset="77"/>
              </a:rPr>
              <a:t>Color = 0; </a:t>
            </a:r>
            <a:r>
              <a:rPr lang="sv-SE" sz="10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000" dirty="0">
                <a:latin typeface="Monaco" pitchFamily="2" charset="77"/>
              </a:rPr>
              <a:t> (</a:t>
            </a:r>
            <a:r>
              <a:rPr lang="sv-SE" sz="1000" dirty="0" err="1">
                <a:latin typeface="Monaco" pitchFamily="2" charset="77"/>
              </a:rPr>
              <a:t>myId</a:t>
            </a:r>
            <a:r>
              <a:rPr lang="sv-SE" sz="1000" dirty="0">
                <a:latin typeface="Monaco" pitchFamily="2" charset="77"/>
              </a:rPr>
              <a:t>==1) {</a:t>
            </a:r>
          </a:p>
          <a:p>
            <a:r>
              <a:rPr lang="sv-SE" sz="1000" dirty="0">
                <a:latin typeface="Monaco" pitchFamily="2" charset="77"/>
              </a:rPr>
              <a:t>    </a:t>
            </a:r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    } 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RedtoGreen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1;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.GreentoYellow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GreentoYellow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2;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000" dirty="0" err="1">
                <a:latin typeface="Monaco" pitchFamily="2" charset="77"/>
              </a:rPr>
              <a:t>.YellowtoRed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 err="1">
                <a:latin typeface="Monaco" pitchFamily="2" charset="77"/>
              </a:rPr>
              <a:t>tOther.RedtoGreen</a:t>
            </a:r>
            <a:r>
              <a:rPr lang="sv-SE" sz="1000" dirty="0">
                <a:latin typeface="Monaco" pitchFamily="2" charset="77"/>
              </a:rPr>
              <a:t>();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sz="1000" dirty="0">
                <a:latin typeface="Monaco" pitchFamily="2" charset="77"/>
              </a:rPr>
              <a:t> </a:t>
            </a:r>
            <a:r>
              <a:rPr lang="sv-SE" sz="1000" dirty="0" err="1">
                <a:latin typeface="Monaco" pitchFamily="2" charset="77"/>
              </a:rPr>
              <a:t>YellowtoRed</a:t>
            </a:r>
            <a:r>
              <a:rPr lang="sv-SE" sz="1000" dirty="0">
                <a:latin typeface="Monaco" pitchFamily="2" charset="77"/>
              </a:rPr>
              <a:t>() {</a:t>
            </a:r>
          </a:p>
          <a:p>
            <a:r>
              <a:rPr lang="sv-SE" sz="1000" dirty="0">
                <a:latin typeface="Monaco" pitchFamily="2" charset="77"/>
              </a:rPr>
              <a:t>Color = 0;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</a:p>
          <a:p>
            <a:endParaRPr lang="sv-SE" sz="1000" dirty="0">
              <a:latin typeface="Monaco" pitchFamily="2" charset="77"/>
            </a:endParaRPr>
          </a:p>
          <a:p>
            <a:r>
              <a:rPr lang="sv-SE" sz="10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0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0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traffic1(traffic2):(1);</a:t>
            </a:r>
          </a:p>
          <a:p>
            <a:r>
              <a:rPr lang="sv-SE" sz="1000" dirty="0" err="1">
                <a:latin typeface="Monaco" pitchFamily="2" charset="77"/>
              </a:rPr>
              <a:t>TrafficLight</a:t>
            </a:r>
            <a:r>
              <a:rPr lang="sv-SE" sz="1000" dirty="0">
                <a:latin typeface="Monaco" pitchFamily="2" charset="77"/>
              </a:rPr>
              <a:t> traffic2(traffic1):(2);</a:t>
            </a:r>
          </a:p>
          <a:p>
            <a:r>
              <a:rPr lang="sv-SE" sz="1000" dirty="0">
                <a:latin typeface="Monaco" pitchFamily="2" charset="77"/>
              </a:rPr>
              <a:t>}</a:t>
            </a:r>
            <a:endParaRPr lang="sv-SE" sz="1000" dirty="0">
              <a:effectLst/>
              <a:latin typeface="Monaco" pitchFamily="2" charset="7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A896D-3452-9541-9B7B-E17437B6A1CF}"/>
                  </a:ext>
                </a:extLst>
              </p14:cNvPr>
              <p14:cNvContentPartPr/>
              <p14:nvPr/>
            </p14:nvContentPartPr>
            <p14:xfrm>
              <a:off x="167236" y="4748182"/>
              <a:ext cx="169632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A896D-3452-9541-9B7B-E17437B6A1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596" y="4640542"/>
                <a:ext cx="180396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240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Impatient Rebeca Model: Traffic Lights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FE5156-CD72-2E4C-B63A-1A9665917EA0}"/>
              </a:ext>
            </a:extLst>
          </p:cNvPr>
          <p:cNvGrpSpPr/>
          <p:nvPr/>
        </p:nvGrpSpPr>
        <p:grpSpPr>
          <a:xfrm>
            <a:off x="2775874" y="1823009"/>
            <a:ext cx="2630031" cy="2063385"/>
            <a:chOff x="2775874" y="1097299"/>
            <a:chExt cx="2630031" cy="20633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FF2F3A6-B989-9E43-A27E-44B77B6D2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752"/>
            <a:stretch/>
          </p:blipFill>
          <p:spPr>
            <a:xfrm>
              <a:off x="3821729" y="1484784"/>
              <a:ext cx="485534" cy="1320860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BB00D-1B42-7749-A6DC-45BABB5C4741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CDD9D7-AA04-7D40-AA39-A60B13EE2F00}"/>
                  </a:ext>
                </a:extLst>
              </p:cNvPr>
              <p:cNvGrpSpPr/>
              <p:nvPr/>
            </p:nvGrpSpPr>
            <p:grpSpPr>
              <a:xfrm>
                <a:off x="4017704" y="1136811"/>
                <a:ext cx="1615897" cy="1729872"/>
                <a:chOff x="4017704" y="1136811"/>
                <a:chExt cx="1615897" cy="1729872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6535F9D-8229-E148-86CF-08952B8CC992}"/>
                    </a:ext>
                  </a:extLst>
                </p:cNvPr>
                <p:cNvSpPr txBox="1"/>
                <p:nvPr/>
              </p:nvSpPr>
              <p:spPr>
                <a:xfrm>
                  <a:off x="4128062" y="1136811"/>
                  <a:ext cx="3064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D1472D43-D6D7-DC46-85B5-41B4C0785116}"/>
                    </a:ext>
                  </a:extLst>
                </p:cNvPr>
                <p:cNvSpPr/>
                <p:nvPr/>
              </p:nvSpPr>
              <p:spPr>
                <a:xfrm>
                  <a:off x="401770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942DC5-C2D0-9A4F-821C-6FADD7582AFA}"/>
                    </a:ext>
                  </a:extLst>
                </p:cNvPr>
                <p:cNvSpPr txBox="1"/>
                <p:nvPr/>
              </p:nvSpPr>
              <p:spPr>
                <a:xfrm>
                  <a:off x="5208182" y="1136811"/>
                  <a:ext cx="3417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D006C2FF-0A81-4041-BC4A-8680C92061E8}"/>
                    </a:ext>
                  </a:extLst>
                </p:cNvPr>
                <p:cNvSpPr/>
                <p:nvPr/>
              </p:nvSpPr>
              <p:spPr>
                <a:xfrm>
                  <a:off x="509782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928847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DF249010-AA4F-6C4E-A5D7-57E48BE994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2" t="41084" r="55527" b="48514"/>
          <a:stretch/>
        </p:blipFill>
        <p:spPr>
          <a:xfrm>
            <a:off x="2960539" y="4687210"/>
            <a:ext cx="3384379" cy="13269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38642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1" name="Rectangle 21"/>
          <p:cNvSpPr>
            <a:spLocks noChangeArrowheads="1"/>
          </p:cNvSpPr>
          <p:nvPr/>
        </p:nvSpPr>
        <p:spPr bwMode="auto">
          <a:xfrm>
            <a:off x="4038600" y="5562600"/>
            <a:ext cx="1371600" cy="10668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s-IS">
              <a:latin typeface="Calibri" pitchFamily="34" charset="0"/>
            </a:endParaRPr>
          </a:p>
        </p:txBody>
      </p:sp>
      <p:sp>
        <p:nvSpPr>
          <p:cNvPr id="102420" name="Rectangle 20"/>
          <p:cNvSpPr>
            <a:spLocks noChangeArrowheads="1"/>
          </p:cNvSpPr>
          <p:nvPr/>
        </p:nvSpPr>
        <p:spPr bwMode="auto">
          <a:xfrm>
            <a:off x="4038600" y="3429000"/>
            <a:ext cx="1600200" cy="9906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is-IS">
              <a:latin typeface="Calibri" pitchFamily="34" charset="0"/>
            </a:endParaRPr>
          </a:p>
        </p:txBody>
      </p:sp>
      <p:sp>
        <p:nvSpPr>
          <p:cNvPr id="102419" name="Rectangle 19"/>
          <p:cNvSpPr>
            <a:spLocks noChangeArrowheads="1"/>
          </p:cNvSpPr>
          <p:nvPr/>
        </p:nvSpPr>
        <p:spPr bwMode="auto">
          <a:xfrm>
            <a:off x="3581400" y="1066800"/>
            <a:ext cx="2514600" cy="1905000"/>
          </a:xfrm>
          <a:prstGeom prst="rect">
            <a:avLst/>
          </a:prstGeom>
          <a:solidFill>
            <a:schemeClr val="bg1"/>
          </a:solidFill>
          <a:ln w="28575">
            <a:solidFill>
              <a:srgbClr val="CC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is-IS">
              <a:latin typeface="Calibri" pitchFamily="34" charset="0"/>
            </a:endParaRPr>
          </a:p>
        </p:txBody>
      </p:sp>
      <p:sp>
        <p:nvSpPr>
          <p:cNvPr id="102402" name="Rectangle 2"/>
          <p:cNvSpPr>
            <a:spLocks noChangeArrowheads="1"/>
          </p:cNvSpPr>
          <p:nvPr/>
        </p:nvSpPr>
        <p:spPr bwMode="auto">
          <a:xfrm>
            <a:off x="3886200" y="1066800"/>
            <a:ext cx="813043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CCS</a:t>
            </a:r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4365625" y="3322638"/>
            <a:ext cx="957313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SMV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4267200" y="5628382"/>
            <a:ext cx="1006475" cy="10772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Java</a:t>
            </a:r>
          </a:p>
          <a:p>
            <a:r>
              <a:rPr lang="en-US" sz="3200" dirty="0">
                <a:latin typeface="Calibri" pitchFamily="34" charset="0"/>
              </a:rPr>
              <a:t>   C</a:t>
            </a:r>
          </a:p>
        </p:txBody>
      </p:sp>
      <p:sp>
        <p:nvSpPr>
          <p:cNvPr id="102410" name="Text Box 10"/>
          <p:cNvSpPr txBox="1">
            <a:spLocks noChangeArrowheads="1"/>
          </p:cNvSpPr>
          <p:nvPr/>
        </p:nvSpPr>
        <p:spPr bwMode="auto">
          <a:xfrm>
            <a:off x="3048000" y="350838"/>
            <a:ext cx="3534750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Calibri" pitchFamily="34" charset="0"/>
              </a:rPr>
              <a:t>Modeling languages</a:t>
            </a:r>
          </a:p>
        </p:txBody>
      </p:sp>
      <p:sp>
        <p:nvSpPr>
          <p:cNvPr id="102413" name="Text Box 13"/>
          <p:cNvSpPr txBox="1">
            <a:spLocks noChangeArrowheads="1"/>
          </p:cNvSpPr>
          <p:nvPr/>
        </p:nvSpPr>
        <p:spPr bwMode="auto">
          <a:xfrm>
            <a:off x="4343400" y="1828800"/>
            <a:ext cx="990600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RML</a:t>
            </a:r>
          </a:p>
        </p:txBody>
      </p:sp>
      <p:sp>
        <p:nvSpPr>
          <p:cNvPr id="102414" name="Text Box 14"/>
          <p:cNvSpPr txBox="1">
            <a:spLocks noChangeArrowheads="1"/>
          </p:cNvSpPr>
          <p:nvPr/>
        </p:nvSpPr>
        <p:spPr bwMode="auto">
          <a:xfrm>
            <a:off x="3562585" y="2372807"/>
            <a:ext cx="2622834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Timed Automata</a:t>
            </a:r>
          </a:p>
        </p:txBody>
      </p:sp>
      <p:sp>
        <p:nvSpPr>
          <p:cNvPr id="102417" name="Text Box 17"/>
          <p:cNvSpPr txBox="1">
            <a:spLocks noChangeArrowheads="1"/>
          </p:cNvSpPr>
          <p:nvPr/>
        </p:nvSpPr>
        <p:spPr bwMode="auto">
          <a:xfrm>
            <a:off x="5029200" y="1066800"/>
            <a:ext cx="805029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CSP</a:t>
            </a:r>
          </a:p>
        </p:txBody>
      </p:sp>
      <p:sp>
        <p:nvSpPr>
          <p:cNvPr id="102418" name="Text Box 18"/>
          <p:cNvSpPr txBox="1">
            <a:spLocks noChangeArrowheads="1"/>
          </p:cNvSpPr>
          <p:nvPr/>
        </p:nvSpPr>
        <p:spPr bwMode="auto">
          <a:xfrm>
            <a:off x="4125913" y="3779838"/>
            <a:ext cx="1572675" cy="5847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Promela</a:t>
            </a:r>
          </a:p>
        </p:txBody>
      </p:sp>
      <p:sp>
        <p:nvSpPr>
          <p:cNvPr id="102426" name="AutoShape 26"/>
          <p:cNvSpPr>
            <a:spLocks noChangeArrowheads="1"/>
          </p:cNvSpPr>
          <p:nvPr/>
        </p:nvSpPr>
        <p:spPr bwMode="auto">
          <a:xfrm>
            <a:off x="6934200" y="609600"/>
            <a:ext cx="1524000" cy="685800"/>
          </a:xfrm>
          <a:prstGeom prst="cloudCallout">
            <a:avLst>
              <a:gd name="adj1" fmla="val -79375"/>
              <a:gd name="adj2" fmla="val 62963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FDR</a:t>
            </a:r>
          </a:p>
        </p:txBody>
      </p:sp>
      <p:sp>
        <p:nvSpPr>
          <p:cNvPr id="102429" name="AutoShape 29"/>
          <p:cNvSpPr>
            <a:spLocks noChangeArrowheads="1"/>
          </p:cNvSpPr>
          <p:nvPr/>
        </p:nvSpPr>
        <p:spPr bwMode="auto">
          <a:xfrm>
            <a:off x="6019800" y="2819400"/>
            <a:ext cx="2438400" cy="685800"/>
          </a:xfrm>
          <a:prstGeom prst="cloudCallout">
            <a:avLst>
              <a:gd name="adj1" fmla="val -84505"/>
              <a:gd name="adj2" fmla="val 62963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NuSMV</a:t>
            </a:r>
          </a:p>
        </p:txBody>
      </p:sp>
      <p:sp>
        <p:nvSpPr>
          <p:cNvPr id="102430" name="AutoShape 30"/>
          <p:cNvSpPr>
            <a:spLocks noChangeArrowheads="1"/>
          </p:cNvSpPr>
          <p:nvPr/>
        </p:nvSpPr>
        <p:spPr bwMode="auto">
          <a:xfrm>
            <a:off x="6400800" y="3581400"/>
            <a:ext cx="1524000" cy="609600"/>
          </a:xfrm>
          <a:prstGeom prst="cloudCallout">
            <a:avLst>
              <a:gd name="adj1" fmla="val -159069"/>
              <a:gd name="adj2" fmla="val 55208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Spin</a:t>
            </a:r>
          </a:p>
        </p:txBody>
      </p:sp>
      <p:sp>
        <p:nvSpPr>
          <p:cNvPr id="102432" name="AutoShape 32"/>
          <p:cNvSpPr>
            <a:spLocks noChangeArrowheads="1"/>
          </p:cNvSpPr>
          <p:nvPr/>
        </p:nvSpPr>
        <p:spPr bwMode="auto">
          <a:xfrm>
            <a:off x="5562600" y="4572000"/>
            <a:ext cx="3581400" cy="762000"/>
          </a:xfrm>
          <a:prstGeom prst="cloudCallout">
            <a:avLst>
              <a:gd name="adj1" fmla="val -64815"/>
              <a:gd name="adj2" fmla="val 110417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latin typeface="Calibri" pitchFamily="34" charset="0"/>
              </a:rPr>
              <a:t>Java PathFinder</a:t>
            </a:r>
          </a:p>
        </p:txBody>
      </p:sp>
      <p:sp>
        <p:nvSpPr>
          <p:cNvPr id="102434" name="AutoShape 34"/>
          <p:cNvSpPr>
            <a:spLocks noChangeArrowheads="1"/>
          </p:cNvSpPr>
          <p:nvPr/>
        </p:nvSpPr>
        <p:spPr bwMode="auto">
          <a:xfrm>
            <a:off x="5715000" y="5257800"/>
            <a:ext cx="2667000" cy="914400"/>
          </a:xfrm>
          <a:prstGeom prst="cloudCallout">
            <a:avLst>
              <a:gd name="adj1" fmla="val -71190"/>
              <a:gd name="adj2" fmla="val 17014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Bandera</a:t>
            </a:r>
          </a:p>
        </p:txBody>
      </p:sp>
      <p:sp>
        <p:nvSpPr>
          <p:cNvPr id="102433" name="AutoShape 33"/>
          <p:cNvSpPr>
            <a:spLocks noChangeArrowheads="1"/>
          </p:cNvSpPr>
          <p:nvPr/>
        </p:nvSpPr>
        <p:spPr bwMode="auto">
          <a:xfrm>
            <a:off x="6248400" y="6096000"/>
            <a:ext cx="1905000" cy="762000"/>
          </a:xfrm>
          <a:prstGeom prst="cloudCallout">
            <a:avLst>
              <a:gd name="adj1" fmla="val -104667"/>
              <a:gd name="adj2" fmla="val -24583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SLAM</a:t>
            </a:r>
          </a:p>
        </p:txBody>
      </p:sp>
      <p:sp>
        <p:nvSpPr>
          <p:cNvPr id="102436" name="AutoShape 36"/>
          <p:cNvSpPr>
            <a:spLocks noChangeArrowheads="1"/>
          </p:cNvSpPr>
          <p:nvPr/>
        </p:nvSpPr>
        <p:spPr bwMode="auto">
          <a:xfrm>
            <a:off x="533400" y="457200"/>
            <a:ext cx="2514600" cy="762000"/>
          </a:xfrm>
          <a:prstGeom prst="cloudCallout">
            <a:avLst>
              <a:gd name="adj1" fmla="val 80431"/>
              <a:gd name="adj2" fmla="val 52708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Abstract</a:t>
            </a:r>
          </a:p>
        </p:txBody>
      </p:sp>
      <p:sp>
        <p:nvSpPr>
          <p:cNvPr id="102437" name="AutoShape 37"/>
          <p:cNvSpPr>
            <a:spLocks noChangeArrowheads="1"/>
          </p:cNvSpPr>
          <p:nvPr/>
        </p:nvSpPr>
        <p:spPr bwMode="auto">
          <a:xfrm>
            <a:off x="228600" y="1524000"/>
            <a:ext cx="3124200" cy="762000"/>
          </a:xfrm>
          <a:prstGeom prst="cloudCallout">
            <a:avLst>
              <a:gd name="adj1" fmla="val 65347"/>
              <a:gd name="adj2" fmla="val -32500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2400" dirty="0">
                <a:latin typeface="Calibri" pitchFamily="34" charset="0"/>
              </a:rPr>
              <a:t>Mathematical</a:t>
            </a:r>
          </a:p>
        </p:txBody>
      </p:sp>
      <p:sp>
        <p:nvSpPr>
          <p:cNvPr id="102438" name="AutoShape 38"/>
          <p:cNvSpPr>
            <a:spLocks noChangeArrowheads="1"/>
          </p:cNvSpPr>
          <p:nvPr/>
        </p:nvSpPr>
        <p:spPr bwMode="auto">
          <a:xfrm>
            <a:off x="0" y="5105400"/>
            <a:ext cx="3048000" cy="1524000"/>
          </a:xfrm>
          <a:prstGeom prst="cloudCallout">
            <a:avLst>
              <a:gd name="adj1" fmla="val 86880"/>
              <a:gd name="adj2" fmla="val 940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Too heavy</a:t>
            </a:r>
          </a:p>
          <a:p>
            <a:r>
              <a:rPr lang="en-US" sz="3200" dirty="0">
                <a:latin typeface="Calibri" pitchFamily="34" charset="0"/>
              </a:rPr>
              <a:t>Informal</a:t>
            </a:r>
          </a:p>
        </p:txBody>
      </p:sp>
      <p:sp>
        <p:nvSpPr>
          <p:cNvPr id="102442" name="Text Box 42"/>
          <p:cNvSpPr txBox="1">
            <a:spLocks noChangeArrowheads="1"/>
          </p:cNvSpPr>
          <p:nvPr/>
        </p:nvSpPr>
        <p:spPr bwMode="auto">
          <a:xfrm>
            <a:off x="153988" y="3152775"/>
            <a:ext cx="3656012" cy="132343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Verification Techniques: </a:t>
            </a:r>
          </a:p>
          <a:p>
            <a:pPr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 Deduction</a:t>
            </a:r>
          </a:p>
          <a:p>
            <a:pPr>
              <a:buFontTx/>
              <a:buChar char="•"/>
            </a:pPr>
            <a:endParaRPr lang="en-US" sz="2000" b="1" dirty="0">
              <a:solidFill>
                <a:schemeClr val="tx1"/>
              </a:solidFill>
              <a:latin typeface="Calibri" pitchFamily="34" charset="0"/>
            </a:endParaRPr>
          </a:p>
          <a:p>
            <a:pPr>
              <a:buFontTx/>
              <a:buChar char="•"/>
            </a:pPr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 Model checking </a:t>
            </a:r>
            <a:endParaRPr lang="en-US" sz="2000" b="1" dirty="0">
              <a:solidFill>
                <a:schemeClr val="folHlink"/>
              </a:solidFill>
              <a:latin typeface="Calibri" pitchFamily="34" charset="0"/>
            </a:endParaRPr>
          </a:p>
        </p:txBody>
      </p:sp>
      <p:sp>
        <p:nvSpPr>
          <p:cNvPr id="102445" name="Text Box 45"/>
          <p:cNvSpPr txBox="1">
            <a:spLocks noChangeArrowheads="1"/>
          </p:cNvSpPr>
          <p:nvPr/>
        </p:nvSpPr>
        <p:spPr bwMode="auto">
          <a:xfrm>
            <a:off x="3069851" y="5024735"/>
            <a:ext cx="3178549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Programming languages</a:t>
            </a:r>
          </a:p>
        </p:txBody>
      </p:sp>
      <p:sp>
        <p:nvSpPr>
          <p:cNvPr id="102448" name="Text Box 48"/>
          <p:cNvSpPr txBox="1">
            <a:spLocks noChangeArrowheads="1"/>
          </p:cNvSpPr>
          <p:nvPr/>
        </p:nvSpPr>
        <p:spPr bwMode="auto">
          <a:xfrm>
            <a:off x="4114800" y="1524000"/>
            <a:ext cx="1433598" cy="52322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Petri net</a:t>
            </a:r>
          </a:p>
        </p:txBody>
      </p:sp>
      <p:sp>
        <p:nvSpPr>
          <p:cNvPr id="102450" name="Text Box 50"/>
          <p:cNvSpPr txBox="1">
            <a:spLocks noChangeArrowheads="1"/>
          </p:cNvSpPr>
          <p:nvPr/>
        </p:nvSpPr>
        <p:spPr bwMode="auto">
          <a:xfrm>
            <a:off x="609600" y="3733800"/>
            <a:ext cx="2338397" cy="40011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needs high expertise</a:t>
            </a:r>
          </a:p>
        </p:txBody>
      </p:sp>
      <p:sp>
        <p:nvSpPr>
          <p:cNvPr id="102451" name="Text Box 51"/>
          <p:cNvSpPr txBox="1">
            <a:spLocks noChangeArrowheads="1"/>
          </p:cNvSpPr>
          <p:nvPr/>
        </p:nvSpPr>
        <p:spPr bwMode="auto">
          <a:xfrm>
            <a:off x="152400" y="4419600"/>
            <a:ext cx="3268662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lvl="1"/>
            <a:r>
              <a:rPr lang="en-US" sz="2000" dirty="0">
                <a:latin typeface="Calibri" pitchFamily="34" charset="0"/>
              </a:rPr>
              <a:t>causes state explosion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02452" name="Text Box 52"/>
          <p:cNvSpPr txBox="1">
            <a:spLocks noChangeArrowheads="1"/>
          </p:cNvSpPr>
          <p:nvPr/>
        </p:nvSpPr>
        <p:spPr bwMode="auto">
          <a:xfrm>
            <a:off x="0" y="-76200"/>
            <a:ext cx="2514600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</a:rPr>
              <a:t>Different approaches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Calibri" pitchFamily="34" charset="0"/>
              </a:rPr>
              <a:pPr/>
              <a:t>3</a:t>
            </a:fld>
            <a:endParaRPr lang="en-US" dirty="0">
              <a:latin typeface="Calibri" pitchFamily="34" charset="0"/>
            </a:endParaRPr>
          </a:p>
        </p:txBody>
      </p:sp>
      <p:sp>
        <p:nvSpPr>
          <p:cNvPr id="31" name="AutoShape 25">
            <a:extLst>
              <a:ext uri="{FF2B5EF4-FFF2-40B4-BE49-F238E27FC236}">
                <a16:creationId xmlns:a16="http://schemas.microsoft.com/office/drawing/2014/main" id="{CA3F361D-3242-A440-B039-4D55C402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5100" y="1687007"/>
            <a:ext cx="2438400" cy="685800"/>
          </a:xfrm>
          <a:prstGeom prst="cloudCallout">
            <a:avLst>
              <a:gd name="adj1" fmla="val -108718"/>
              <a:gd name="adj2" fmla="val 51389"/>
            </a:avLst>
          </a:prstGeom>
          <a:solidFill>
            <a:srgbClr val="CC99FF"/>
          </a:solidFill>
          <a:ln w="28575">
            <a:solidFill>
              <a:srgbClr val="CC0099"/>
            </a:solidFill>
            <a:round/>
            <a:headEnd/>
            <a:tailEnd/>
          </a:ln>
          <a:effectLst/>
        </p:spPr>
        <p:txBody>
          <a:bodyPr/>
          <a:lstStyle/>
          <a:p>
            <a:r>
              <a:rPr lang="en-US" sz="3200" dirty="0">
                <a:latin typeface="Calibri" pitchFamily="34" charset="0"/>
              </a:rPr>
              <a:t>UPPAAL</a:t>
            </a:r>
          </a:p>
        </p:txBody>
      </p:sp>
    </p:spTree>
    <p:extLst>
      <p:ext uri="{BB962C8B-B14F-4D97-AF65-F5344CB8AC3E}">
        <p14:creationId xmlns:p14="http://schemas.microsoft.com/office/powerpoint/2010/main" val="408440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02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2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2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2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2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02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1" grpId="0" animBg="1"/>
      <p:bldP spid="102420" grpId="0" animBg="1"/>
      <p:bldP spid="102419" grpId="0" animBg="1"/>
      <p:bldP spid="102402" grpId="0"/>
      <p:bldP spid="102405" grpId="0" autoUpdateAnimBg="0"/>
      <p:bldP spid="102407" grpId="0" autoUpdateAnimBg="0"/>
      <p:bldP spid="102410" grpId="0"/>
      <p:bldP spid="102413" grpId="0"/>
      <p:bldP spid="102414" grpId="0"/>
      <p:bldP spid="102417" grpId="0"/>
      <p:bldP spid="102418" grpId="0" autoUpdateAnimBg="0"/>
      <p:bldP spid="102426" grpId="0" animBg="1" autoUpdateAnimBg="0"/>
      <p:bldP spid="102429" grpId="0" animBg="1" autoUpdateAnimBg="0"/>
      <p:bldP spid="102430" grpId="0" animBg="1" autoUpdateAnimBg="0"/>
      <p:bldP spid="102432" grpId="0" animBg="1" autoUpdateAnimBg="0"/>
      <p:bldP spid="102434" grpId="0" animBg="1" autoUpdateAnimBg="0"/>
      <p:bldP spid="102433" grpId="0" animBg="1" autoUpdateAnimBg="0"/>
      <p:bldP spid="102436" grpId="0" animBg="1" autoUpdateAnimBg="0"/>
      <p:bldP spid="102437" grpId="0" animBg="1" autoUpdateAnimBg="0"/>
      <p:bldP spid="102438" grpId="0" animBg="1" autoUpdateAnimBg="0"/>
      <p:bldP spid="102442" grpId="0" autoUpdateAnimBg="0"/>
      <p:bldP spid="102445" grpId="0" autoUpdateAnimBg="0"/>
      <p:bldP spid="102448" grpId="0"/>
      <p:bldP spid="102450" grpId="0" autoUpdateAnimBg="0"/>
      <p:bldP spid="102451" grpId="0" autoUpdateAnimBg="0"/>
      <p:bldP spid="31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cs typeface="Arial" panose="020B0604020202020204" pitchFamily="34" charset="0"/>
              </a:rPr>
              <a:t>Impatient</a:t>
            </a: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2775876" y="1598869"/>
            <a:ext cx="2630029" cy="2337499"/>
            <a:chOff x="2775876" y="960242"/>
            <a:chExt cx="2630029" cy="233749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791792" y="1944326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self.GreentoYellow</a:t>
              </a:r>
              <a:r>
                <a:rPr lang="en-US" dirty="0"/>
                <a:t>( )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BB00D-1B42-7749-A6DC-45BABB5C4741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BCDD9D7-AA04-7D40-AA39-A60B13EE2F00}"/>
                  </a:ext>
                </a:extLst>
              </p:cNvPr>
              <p:cNvGrpSpPr/>
              <p:nvPr/>
            </p:nvGrpSpPr>
            <p:grpSpPr>
              <a:xfrm>
                <a:off x="4017704" y="1136811"/>
                <a:ext cx="1615897" cy="1729872"/>
                <a:chOff x="4017704" y="1136811"/>
                <a:chExt cx="1615897" cy="1729872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A6535F9D-8229-E148-86CF-08952B8CC992}"/>
                    </a:ext>
                  </a:extLst>
                </p:cNvPr>
                <p:cNvSpPr txBox="1"/>
                <p:nvPr/>
              </p:nvSpPr>
              <p:spPr>
                <a:xfrm>
                  <a:off x="4128062" y="1136811"/>
                  <a:ext cx="30649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1</a:t>
                  </a:r>
                </a:p>
              </p:txBody>
            </p:sp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D1472D43-D6D7-DC46-85B5-41B4C0785116}"/>
                    </a:ext>
                  </a:extLst>
                </p:cNvPr>
                <p:cNvSpPr/>
                <p:nvPr/>
              </p:nvSpPr>
              <p:spPr>
                <a:xfrm>
                  <a:off x="401770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01942DC5-C2D0-9A4F-821C-6FADD7582AFA}"/>
                    </a:ext>
                  </a:extLst>
                </p:cNvPr>
                <p:cNvSpPr txBox="1"/>
                <p:nvPr/>
              </p:nvSpPr>
              <p:spPr>
                <a:xfrm>
                  <a:off x="5208182" y="1136811"/>
                  <a:ext cx="34176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200" dirty="0"/>
                    <a:t>2</a:t>
                  </a:r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D006C2FF-0A81-4041-BC4A-8680C92061E8}"/>
                    </a:ext>
                  </a:extLst>
                </p:cNvPr>
                <p:cNvSpPr/>
                <p:nvPr/>
              </p:nvSpPr>
              <p:spPr>
                <a:xfrm>
                  <a:off x="5097824" y="1246097"/>
                  <a:ext cx="535777" cy="1620586"/>
                </a:xfrm>
                <a:prstGeom prst="round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EF4DE-3F01-2046-B9C9-FD28C83A9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245" b="24706"/>
            <a:stretch/>
          </p:blipFill>
          <p:spPr>
            <a:xfrm>
              <a:off x="3826183" y="1484784"/>
              <a:ext cx="490470" cy="133513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10EC19-5C9E-3447-9D1A-CC1F55ABDE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51780" r="56300" b="34880"/>
          <a:stretch/>
        </p:blipFill>
        <p:spPr>
          <a:xfrm>
            <a:off x="2960541" y="4483433"/>
            <a:ext cx="3096344" cy="15611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06947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5632F-DB6F-044F-851E-90B120535A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solidFill>
                  <a:srgbClr val="C00000"/>
                </a:solidFill>
              </a:rPr>
              <a:t>What will happen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1BD7A-1C18-7A44-933C-988B7696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31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9B5AC-FDE4-E84A-A6F1-A163E38F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858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cs typeface="Arial" panose="020B0604020202020204" pitchFamily="34" charset="0"/>
              </a:rPr>
              <a:t>Impatient</a:t>
            </a: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3424923" y="1429543"/>
            <a:ext cx="2383986" cy="2887920"/>
            <a:chOff x="3424923" y="1124744"/>
            <a:chExt cx="2383986" cy="28879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>
              <a:off x="3424923" y="3643332"/>
              <a:ext cx="238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tOther.RedtoGreen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EF4DE-3F01-2046-B9C9-FD28C83A9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245" b="24706"/>
            <a:stretch/>
          </p:blipFill>
          <p:spPr>
            <a:xfrm>
              <a:off x="3826183" y="1484784"/>
              <a:ext cx="490470" cy="1335131"/>
            </a:xfrm>
            <a:prstGeom prst="rect">
              <a:avLst/>
            </a:prstGeom>
          </p:spPr>
        </p:pic>
      </p:grp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883809EE-8B8E-4443-936F-B218BBCDDADE}"/>
              </a:ext>
            </a:extLst>
          </p:cNvPr>
          <p:cNvSpPr/>
          <p:nvPr/>
        </p:nvSpPr>
        <p:spPr>
          <a:xfrm>
            <a:off x="4053613" y="3373759"/>
            <a:ext cx="1080120" cy="585356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E1F50-CAF0-0D41-9729-41C01B5AB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1801848"/>
            <a:ext cx="485534" cy="132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23E3-88AE-6E4C-83FD-161D32F18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41862" r="55669" b="47480"/>
          <a:stretch/>
        </p:blipFill>
        <p:spPr>
          <a:xfrm>
            <a:off x="3059832" y="4444256"/>
            <a:ext cx="3231129" cy="131397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6658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cs typeface="Arial" panose="020B0604020202020204" pitchFamily="34" charset="0"/>
              </a:rPr>
              <a:t>Impatient</a:t>
            </a: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3424923" y="1429543"/>
            <a:ext cx="2383986" cy="2887920"/>
            <a:chOff x="3424923" y="1124744"/>
            <a:chExt cx="2383986" cy="28879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>
              <a:off x="3424923" y="3643332"/>
              <a:ext cx="2383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tOther.RedtoGreen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EF4DE-3F01-2046-B9C9-FD28C83A9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245" b="24706"/>
            <a:stretch/>
          </p:blipFill>
          <p:spPr>
            <a:xfrm>
              <a:off x="3826183" y="1484784"/>
              <a:ext cx="490470" cy="1335131"/>
            </a:xfrm>
            <a:prstGeom prst="rect">
              <a:avLst/>
            </a:prstGeom>
          </p:spPr>
        </p:pic>
      </p:grpSp>
      <p:sp>
        <p:nvSpPr>
          <p:cNvPr id="4" name="Curved Up Arrow 3">
            <a:extLst>
              <a:ext uri="{FF2B5EF4-FFF2-40B4-BE49-F238E27FC236}">
                <a16:creationId xmlns:a16="http://schemas.microsoft.com/office/drawing/2014/main" id="{883809EE-8B8E-4443-936F-B218BBCDDADE}"/>
              </a:ext>
            </a:extLst>
          </p:cNvPr>
          <p:cNvSpPr/>
          <p:nvPr/>
        </p:nvSpPr>
        <p:spPr>
          <a:xfrm>
            <a:off x="4053613" y="3373759"/>
            <a:ext cx="1080120" cy="585356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7EE1F50-CAF0-0D41-9729-41C01B5AB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1801848"/>
            <a:ext cx="485534" cy="1320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23E3-88AE-6E4C-83FD-161D32F189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0" t="41862" r="55669" b="47480"/>
          <a:stretch/>
        </p:blipFill>
        <p:spPr>
          <a:xfrm>
            <a:off x="3059832" y="4444256"/>
            <a:ext cx="3231129" cy="131397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B945CB-7880-474F-8297-20BC2BCC5782}"/>
              </a:ext>
            </a:extLst>
          </p:cNvPr>
          <p:cNvSpPr/>
          <p:nvPr/>
        </p:nvSpPr>
        <p:spPr>
          <a:xfrm>
            <a:off x="2716267" y="1679746"/>
            <a:ext cx="3918257" cy="3865929"/>
          </a:xfrm>
          <a:prstGeom prst="noSmoking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48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Impatient Rebeca Model: State-space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D04E577-3762-2841-A095-8E30A3C7D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2" y="3466590"/>
            <a:ext cx="325649" cy="93750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960C5CB-18D5-8F4B-9B24-C2F8E97F4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60" y="3466590"/>
            <a:ext cx="325649" cy="9375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35F9D-8229-E148-86CF-08952B8CC992}"/>
              </a:ext>
            </a:extLst>
          </p:cNvPr>
          <p:cNvSpPr txBox="1"/>
          <p:nvPr/>
        </p:nvSpPr>
        <p:spPr>
          <a:xfrm>
            <a:off x="437609" y="313167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472D43-D6D7-DC46-85B5-41B4C0785116}"/>
              </a:ext>
            </a:extLst>
          </p:cNvPr>
          <p:cNvSpPr/>
          <p:nvPr/>
        </p:nvSpPr>
        <p:spPr>
          <a:xfrm>
            <a:off x="395536" y="3189305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942DC5-C2D0-9A4F-821C-6FADD7582AFA}"/>
              </a:ext>
            </a:extLst>
          </p:cNvPr>
          <p:cNvSpPr txBox="1"/>
          <p:nvPr/>
        </p:nvSpPr>
        <p:spPr>
          <a:xfrm>
            <a:off x="880159" y="313167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006C2FF-0A81-4041-BC4A-8680C92061E8}"/>
              </a:ext>
            </a:extLst>
          </p:cNvPr>
          <p:cNvSpPr/>
          <p:nvPr/>
        </p:nvSpPr>
        <p:spPr>
          <a:xfrm>
            <a:off x="827584" y="3189305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B6EF79-758E-A148-A446-3C944C3DE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787" y="3441951"/>
            <a:ext cx="325649" cy="937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AE5C49-33E3-4F4D-AB22-91EF20D7AF5A}"/>
              </a:ext>
            </a:extLst>
          </p:cNvPr>
          <p:cNvSpPr txBox="1"/>
          <p:nvPr/>
        </p:nvSpPr>
        <p:spPr>
          <a:xfrm>
            <a:off x="1764531" y="312804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3BF6BA-6F9F-2B44-A13B-5BAA76769EFC}"/>
              </a:ext>
            </a:extLst>
          </p:cNvPr>
          <p:cNvSpPr/>
          <p:nvPr/>
        </p:nvSpPr>
        <p:spPr>
          <a:xfrm>
            <a:off x="1722458" y="318346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135E4D-2E99-C843-BBA5-ECCEF156A9E0}"/>
              </a:ext>
            </a:extLst>
          </p:cNvPr>
          <p:cNvSpPr txBox="1"/>
          <p:nvPr/>
        </p:nvSpPr>
        <p:spPr>
          <a:xfrm>
            <a:off x="2207081" y="312804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FC07829-3BD5-1643-B56F-345016CC7B7F}"/>
              </a:ext>
            </a:extLst>
          </p:cNvPr>
          <p:cNvSpPr/>
          <p:nvPr/>
        </p:nvSpPr>
        <p:spPr>
          <a:xfrm>
            <a:off x="2154506" y="3183460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CD87073-1675-5247-95DB-A06960B9C7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1729915" y="3457313"/>
            <a:ext cx="340932" cy="927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8C7374-B117-CE48-B03F-6EE50B76A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481292"/>
            <a:ext cx="325649" cy="9375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ED4CE0-E50D-0344-BD16-36FBF275F6F6}"/>
              </a:ext>
            </a:extLst>
          </p:cNvPr>
          <p:cNvSpPr txBox="1"/>
          <p:nvPr/>
        </p:nvSpPr>
        <p:spPr>
          <a:xfrm>
            <a:off x="3174317" y="317051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9C3DB13-7505-9F42-BF88-5BC835EDD797}"/>
              </a:ext>
            </a:extLst>
          </p:cNvPr>
          <p:cNvSpPr/>
          <p:nvPr/>
        </p:nvSpPr>
        <p:spPr>
          <a:xfrm>
            <a:off x="3132244" y="3207136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A09248-BF0F-CF42-BBE2-12447E4C9973}"/>
              </a:ext>
            </a:extLst>
          </p:cNvPr>
          <p:cNvSpPr txBox="1"/>
          <p:nvPr/>
        </p:nvSpPr>
        <p:spPr>
          <a:xfrm>
            <a:off x="3600068" y="3167387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5F71730-D197-FC43-828D-BBCC1C82762F}"/>
              </a:ext>
            </a:extLst>
          </p:cNvPr>
          <p:cNvSpPr/>
          <p:nvPr/>
        </p:nvSpPr>
        <p:spPr>
          <a:xfrm>
            <a:off x="3547493" y="3204007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219218-00DA-044E-AC3D-9ADA22AC64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3145439" y="3468334"/>
            <a:ext cx="344398" cy="9375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FE04C6B-721D-034F-804A-C3F117861B94}"/>
              </a:ext>
            </a:extLst>
          </p:cNvPr>
          <p:cNvSpPr txBox="1"/>
          <p:nvPr/>
        </p:nvSpPr>
        <p:spPr>
          <a:xfrm>
            <a:off x="4554027" y="1684793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CDB9C5-4DC5-384B-A8EE-2D562EDD0D4D}"/>
              </a:ext>
            </a:extLst>
          </p:cNvPr>
          <p:cNvSpPr/>
          <p:nvPr/>
        </p:nvSpPr>
        <p:spPr>
          <a:xfrm>
            <a:off x="4522496" y="1684793"/>
            <a:ext cx="376212" cy="130075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4B3175-9901-554D-ADC7-D4EABD7572AB}"/>
              </a:ext>
            </a:extLst>
          </p:cNvPr>
          <p:cNvSpPr txBox="1"/>
          <p:nvPr/>
        </p:nvSpPr>
        <p:spPr>
          <a:xfrm>
            <a:off x="5017476" y="1684793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230A803-CFEF-4742-AB45-48DADB206951}"/>
              </a:ext>
            </a:extLst>
          </p:cNvPr>
          <p:cNvSpPr/>
          <p:nvPr/>
        </p:nvSpPr>
        <p:spPr>
          <a:xfrm>
            <a:off x="4975443" y="1705610"/>
            <a:ext cx="376212" cy="12799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34AE62-BC7E-7B4F-9CB3-3CE447D197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4527379" y="2015043"/>
            <a:ext cx="344398" cy="9375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BE44E6-E4C8-1848-9873-37E26AC99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94621" y="2043383"/>
            <a:ext cx="340932" cy="9274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F311BEC-ED9D-A746-BFE9-D795547959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6415093" y="4996533"/>
            <a:ext cx="340932" cy="9274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CD762B-F814-D84F-8C1B-63576D52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187" y="4996533"/>
            <a:ext cx="325649" cy="9375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E574374-BAE9-1248-BED3-224C4FC86622}"/>
              </a:ext>
            </a:extLst>
          </p:cNvPr>
          <p:cNvSpPr txBox="1"/>
          <p:nvPr/>
        </p:nvSpPr>
        <p:spPr>
          <a:xfrm>
            <a:off x="5941722" y="4703499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64E9B2E-E845-264D-B6ED-4C9271278C20}"/>
              </a:ext>
            </a:extLst>
          </p:cNvPr>
          <p:cNvSpPr/>
          <p:nvPr/>
        </p:nvSpPr>
        <p:spPr>
          <a:xfrm>
            <a:off x="5920240" y="4741711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E51721-D517-F146-9B7F-0BFDF6BAFFE8}"/>
              </a:ext>
            </a:extLst>
          </p:cNvPr>
          <p:cNvSpPr txBox="1"/>
          <p:nvPr/>
        </p:nvSpPr>
        <p:spPr>
          <a:xfrm>
            <a:off x="6419768" y="4703499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D152F65-BBD4-6448-A531-D8DC9BF7E32F}"/>
              </a:ext>
            </a:extLst>
          </p:cNvPr>
          <p:cNvSpPr/>
          <p:nvPr/>
        </p:nvSpPr>
        <p:spPr>
          <a:xfrm>
            <a:off x="6387784" y="4741711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94F567A-5D9E-E646-BAB5-BCC38EA08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582" y="4996533"/>
            <a:ext cx="325649" cy="93750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AC39B37-061E-7948-91BB-D395E8D55642}"/>
              </a:ext>
            </a:extLst>
          </p:cNvPr>
          <p:cNvSpPr txBox="1"/>
          <p:nvPr/>
        </p:nvSpPr>
        <p:spPr>
          <a:xfrm>
            <a:off x="7443177" y="4700926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C876FF-4702-4A4B-9528-6C154872D922}"/>
              </a:ext>
            </a:extLst>
          </p:cNvPr>
          <p:cNvSpPr/>
          <p:nvPr/>
        </p:nvSpPr>
        <p:spPr>
          <a:xfrm>
            <a:off x="7421695" y="4739138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CED91B-5CE9-D341-B779-33B953FA5CB3}"/>
              </a:ext>
            </a:extLst>
          </p:cNvPr>
          <p:cNvSpPr txBox="1"/>
          <p:nvPr/>
        </p:nvSpPr>
        <p:spPr>
          <a:xfrm>
            <a:off x="7921223" y="4700926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5384C1B-61D6-B44C-9E6F-FA1988EB7A40}"/>
              </a:ext>
            </a:extLst>
          </p:cNvPr>
          <p:cNvSpPr/>
          <p:nvPr/>
        </p:nvSpPr>
        <p:spPr>
          <a:xfrm>
            <a:off x="7889239" y="4739138"/>
            <a:ext cx="376212" cy="122135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2B94B52-A66C-1E4F-B667-2BEF3220C8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7900570" y="4996533"/>
            <a:ext cx="344398" cy="93750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6DBB01A-20E2-C744-9C9E-2F145E45FEC8}"/>
              </a:ext>
            </a:extLst>
          </p:cNvPr>
          <p:cNvSpPr txBox="1"/>
          <p:nvPr/>
        </p:nvSpPr>
        <p:spPr>
          <a:xfrm>
            <a:off x="6047717" y="1684699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EC9DAB2-D42F-FD4B-83D0-E34D8AB0F7D5}"/>
              </a:ext>
            </a:extLst>
          </p:cNvPr>
          <p:cNvSpPr/>
          <p:nvPr/>
        </p:nvSpPr>
        <p:spPr>
          <a:xfrm>
            <a:off x="6016186" y="1705516"/>
            <a:ext cx="376212" cy="12799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E45F8E-9EFA-B744-A28B-5519E18BBD6C}"/>
              </a:ext>
            </a:extLst>
          </p:cNvPr>
          <p:cNvSpPr txBox="1"/>
          <p:nvPr/>
        </p:nvSpPr>
        <p:spPr>
          <a:xfrm>
            <a:off x="6511166" y="1684699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5F9630D9-2527-524F-87C0-25240C648DD8}"/>
              </a:ext>
            </a:extLst>
          </p:cNvPr>
          <p:cNvSpPr/>
          <p:nvPr/>
        </p:nvSpPr>
        <p:spPr>
          <a:xfrm>
            <a:off x="6469133" y="1705516"/>
            <a:ext cx="376212" cy="12799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32106BA-4414-5344-93A8-090CD9387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6480464" y="2021495"/>
            <a:ext cx="344398" cy="93750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8A87EBB-06D0-1041-AEA8-C5F3AD986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45" b="24706"/>
          <a:stretch/>
        </p:blipFill>
        <p:spPr>
          <a:xfrm>
            <a:off x="6042651" y="2015882"/>
            <a:ext cx="344398" cy="9375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2F7849-06EC-254E-B652-8B0DFC23AE9B}"/>
              </a:ext>
            </a:extLst>
          </p:cNvPr>
          <p:cNvSpPr/>
          <p:nvPr/>
        </p:nvSpPr>
        <p:spPr>
          <a:xfrm>
            <a:off x="323528" y="3140968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09C6837-7433-734B-B40D-94C300A01EE4}"/>
              </a:ext>
            </a:extLst>
          </p:cNvPr>
          <p:cNvSpPr/>
          <p:nvPr/>
        </p:nvSpPr>
        <p:spPr>
          <a:xfrm>
            <a:off x="1662302" y="312804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4853733-12DA-1643-9F2A-28EEBBF3EE78}"/>
              </a:ext>
            </a:extLst>
          </p:cNvPr>
          <p:cNvSpPr/>
          <p:nvPr/>
        </p:nvSpPr>
        <p:spPr>
          <a:xfrm>
            <a:off x="3059832" y="315280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7174E8B-AA53-734A-88F7-74F28987DE24}"/>
              </a:ext>
            </a:extLst>
          </p:cNvPr>
          <p:cNvSpPr/>
          <p:nvPr/>
        </p:nvSpPr>
        <p:spPr>
          <a:xfrm>
            <a:off x="5871944" y="4695983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1C6A48D-D164-6743-8ECC-6F0037D67B55}"/>
              </a:ext>
            </a:extLst>
          </p:cNvPr>
          <p:cNvSpPr/>
          <p:nvPr/>
        </p:nvSpPr>
        <p:spPr>
          <a:xfrm>
            <a:off x="7385994" y="470247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E40CCB8-691F-E14D-8536-175FD6885AD7}"/>
              </a:ext>
            </a:extLst>
          </p:cNvPr>
          <p:cNvSpPr/>
          <p:nvPr/>
        </p:nvSpPr>
        <p:spPr>
          <a:xfrm>
            <a:off x="4481544" y="1644211"/>
            <a:ext cx="936104" cy="13870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F0A4A4C-CC4B-6A4E-8442-C39ABBFAF3D2}"/>
              </a:ext>
            </a:extLst>
          </p:cNvPr>
          <p:cNvSpPr/>
          <p:nvPr/>
        </p:nvSpPr>
        <p:spPr>
          <a:xfrm>
            <a:off x="5948685" y="1657338"/>
            <a:ext cx="936104" cy="1387065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C3DC1B96-497F-BE49-AE1F-9F83D19195B6}"/>
              </a:ext>
            </a:extLst>
          </p:cNvPr>
          <p:cNvSpPr/>
          <p:nvPr/>
        </p:nvSpPr>
        <p:spPr>
          <a:xfrm>
            <a:off x="827584" y="2636912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AA4EE-0C84-5341-BEDF-8F9CEEB836B2}"/>
              </a:ext>
            </a:extLst>
          </p:cNvPr>
          <p:cNvSpPr txBox="1"/>
          <p:nvPr/>
        </p:nvSpPr>
        <p:spPr>
          <a:xfrm>
            <a:off x="771748" y="2370757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t1.RedtoGreen()</a:t>
            </a:r>
          </a:p>
        </p:txBody>
      </p:sp>
      <p:sp>
        <p:nvSpPr>
          <p:cNvPr id="110" name="Curved Down Arrow 109">
            <a:extLst>
              <a:ext uri="{FF2B5EF4-FFF2-40B4-BE49-F238E27FC236}">
                <a16:creationId xmlns:a16="http://schemas.microsoft.com/office/drawing/2014/main" id="{0C1519B7-5F07-FF46-A1C8-317D42CD6287}"/>
              </a:ext>
            </a:extLst>
          </p:cNvPr>
          <p:cNvSpPr/>
          <p:nvPr/>
        </p:nvSpPr>
        <p:spPr>
          <a:xfrm>
            <a:off x="2262917" y="2620326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27B08AD-68E7-B746-A780-52F6A8602CD5}"/>
              </a:ext>
            </a:extLst>
          </p:cNvPr>
          <p:cNvSpPr txBox="1"/>
          <p:nvPr/>
        </p:nvSpPr>
        <p:spPr>
          <a:xfrm>
            <a:off x="1979712" y="2354171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t1.GreentoYellow()</a:t>
            </a:r>
          </a:p>
        </p:txBody>
      </p:sp>
      <p:sp>
        <p:nvSpPr>
          <p:cNvPr id="119" name="Bent Arrow 118">
            <a:extLst>
              <a:ext uri="{FF2B5EF4-FFF2-40B4-BE49-F238E27FC236}">
                <a16:creationId xmlns:a16="http://schemas.microsoft.com/office/drawing/2014/main" id="{D4B855CC-44E0-9947-8C7C-F2761360F958}"/>
              </a:ext>
            </a:extLst>
          </p:cNvPr>
          <p:cNvSpPr/>
          <p:nvPr/>
        </p:nvSpPr>
        <p:spPr>
          <a:xfrm>
            <a:off x="3650253" y="1844824"/>
            <a:ext cx="705724" cy="1114173"/>
          </a:xfrm>
          <a:prstGeom prst="bentArrow">
            <a:avLst>
              <a:gd name="adj1" fmla="val 5639"/>
              <a:gd name="adj2" fmla="val 26019"/>
              <a:gd name="adj3" fmla="val 22963"/>
              <a:gd name="adj4" fmla="val 482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E546B9-C2B7-0B42-B377-EB6747FC0A1C}"/>
              </a:ext>
            </a:extLst>
          </p:cNvPr>
          <p:cNvSpPr txBox="1"/>
          <p:nvPr/>
        </p:nvSpPr>
        <p:spPr>
          <a:xfrm>
            <a:off x="2893590" y="1552293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t2.RedtoYellow()</a:t>
            </a:r>
          </a:p>
        </p:txBody>
      </p:sp>
      <p:sp>
        <p:nvSpPr>
          <p:cNvPr id="121" name="Curved Down Arrow 120">
            <a:extLst>
              <a:ext uri="{FF2B5EF4-FFF2-40B4-BE49-F238E27FC236}">
                <a16:creationId xmlns:a16="http://schemas.microsoft.com/office/drawing/2014/main" id="{B39ABC46-1029-5B43-8A5F-3554A4256973}"/>
              </a:ext>
            </a:extLst>
          </p:cNvPr>
          <p:cNvSpPr/>
          <p:nvPr/>
        </p:nvSpPr>
        <p:spPr>
          <a:xfrm>
            <a:off x="4979408" y="1222184"/>
            <a:ext cx="1379497" cy="391790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D72F707-BF44-1845-9954-89A63EEC8835}"/>
              </a:ext>
            </a:extLst>
          </p:cNvPr>
          <p:cNvSpPr txBox="1"/>
          <p:nvPr/>
        </p:nvSpPr>
        <p:spPr>
          <a:xfrm>
            <a:off x="4923572" y="956029"/>
            <a:ext cx="1558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t2.GreentoYellow()</a:t>
            </a:r>
          </a:p>
        </p:txBody>
      </p:sp>
      <p:sp>
        <p:nvSpPr>
          <p:cNvPr id="127" name="Bent Arrow 126">
            <a:extLst>
              <a:ext uri="{FF2B5EF4-FFF2-40B4-BE49-F238E27FC236}">
                <a16:creationId xmlns:a16="http://schemas.microsoft.com/office/drawing/2014/main" id="{9F172026-8D74-5547-97EA-DE34EF9B5440}"/>
              </a:ext>
            </a:extLst>
          </p:cNvPr>
          <p:cNvSpPr/>
          <p:nvPr/>
        </p:nvSpPr>
        <p:spPr>
          <a:xfrm flipH="1" flipV="1">
            <a:off x="4032116" y="3090455"/>
            <a:ext cx="2416336" cy="914609"/>
          </a:xfrm>
          <a:prstGeom prst="bentArrow">
            <a:avLst>
              <a:gd name="adj1" fmla="val 6660"/>
              <a:gd name="adj2" fmla="val 26019"/>
              <a:gd name="adj3" fmla="val 22963"/>
              <a:gd name="adj4" fmla="val 482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8F4F18-192E-934C-A3E7-33A2A19954F1}"/>
              </a:ext>
            </a:extLst>
          </p:cNvPr>
          <p:cNvSpPr txBox="1"/>
          <p:nvPr/>
        </p:nvSpPr>
        <p:spPr>
          <a:xfrm>
            <a:off x="4402751" y="3466590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t2.YellowtoRed()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DCE922D-0FCC-D644-8B50-D3A176E3436E}"/>
              </a:ext>
            </a:extLst>
          </p:cNvPr>
          <p:cNvCxnSpPr/>
          <p:nvPr/>
        </p:nvCxnSpPr>
        <p:spPr>
          <a:xfrm>
            <a:off x="6551415" y="3152806"/>
            <a:ext cx="0" cy="13076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69CC586-3EA5-2B44-BD3C-527AD239B3EC}"/>
              </a:ext>
            </a:extLst>
          </p:cNvPr>
          <p:cNvSpPr txBox="1"/>
          <p:nvPr/>
        </p:nvSpPr>
        <p:spPr>
          <a:xfrm>
            <a:off x="6551415" y="3557072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t1.YellowtoRed()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2B8CFED-2CA8-9846-A2E2-50E31E65CA90}"/>
              </a:ext>
            </a:extLst>
          </p:cNvPr>
          <p:cNvSpPr txBox="1"/>
          <p:nvPr/>
        </p:nvSpPr>
        <p:spPr>
          <a:xfrm>
            <a:off x="2843507" y="5695870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t1.YellowtoRed()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28AC873-FD36-D941-A433-5D5DEC1D8A21}"/>
              </a:ext>
            </a:extLst>
          </p:cNvPr>
          <p:cNvCxnSpPr/>
          <p:nvPr/>
        </p:nvCxnSpPr>
        <p:spPr>
          <a:xfrm>
            <a:off x="4917749" y="3177904"/>
            <a:ext cx="0" cy="130766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E178C56-68EE-1841-8CF9-9E4AA105D887}"/>
              </a:ext>
            </a:extLst>
          </p:cNvPr>
          <p:cNvSpPr txBox="1"/>
          <p:nvPr/>
        </p:nvSpPr>
        <p:spPr>
          <a:xfrm>
            <a:off x="4917749" y="3582170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t1.YellowtoRed()</a:t>
            </a:r>
          </a:p>
        </p:txBody>
      </p:sp>
      <p:sp>
        <p:nvSpPr>
          <p:cNvPr id="136" name="Curved Down Arrow 135">
            <a:extLst>
              <a:ext uri="{FF2B5EF4-FFF2-40B4-BE49-F238E27FC236}">
                <a16:creationId xmlns:a16="http://schemas.microsoft.com/office/drawing/2014/main" id="{58D15445-7C3E-0E41-B497-1EB4DE24D451}"/>
              </a:ext>
            </a:extLst>
          </p:cNvPr>
          <p:cNvSpPr/>
          <p:nvPr/>
        </p:nvSpPr>
        <p:spPr>
          <a:xfrm flipV="1">
            <a:off x="6426488" y="6027372"/>
            <a:ext cx="1379497" cy="355662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0F1ACE0-D336-044B-9EF4-2D24F9CDDAFF}"/>
              </a:ext>
            </a:extLst>
          </p:cNvPr>
          <p:cNvSpPr txBox="1"/>
          <p:nvPr/>
        </p:nvSpPr>
        <p:spPr>
          <a:xfrm>
            <a:off x="6289625" y="6294095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t2.GreentoYellow()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11AD88-A5DB-6747-8B59-706F8D3DADAB}"/>
              </a:ext>
            </a:extLst>
          </p:cNvPr>
          <p:cNvSpPr txBox="1"/>
          <p:nvPr/>
        </p:nvSpPr>
        <p:spPr>
          <a:xfrm rot="5400000">
            <a:off x="8138554" y="4372843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t1.RedtoGreen()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51667D60-B742-ED42-936F-6E5BD05D5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79" y="5004208"/>
            <a:ext cx="325649" cy="93750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1DE8FD6-C88F-FB4E-AA75-813686EC6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27" y="5004208"/>
            <a:ext cx="325649" cy="937501"/>
          </a:xfrm>
          <a:prstGeom prst="rect">
            <a:avLst/>
          </a:prstGeom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9BB1C34C-193E-CA46-8D0A-9EC3B1A2B49A}"/>
              </a:ext>
            </a:extLst>
          </p:cNvPr>
          <p:cNvSpPr txBox="1"/>
          <p:nvPr/>
        </p:nvSpPr>
        <p:spPr>
          <a:xfrm>
            <a:off x="4546576" y="4669294"/>
            <a:ext cx="2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10AEAC01-C944-8C47-BC11-6522C5C64B92}"/>
              </a:ext>
            </a:extLst>
          </p:cNvPr>
          <p:cNvSpPr/>
          <p:nvPr/>
        </p:nvSpPr>
        <p:spPr>
          <a:xfrm>
            <a:off x="4504503" y="4726923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36C3C42-399E-8543-86EA-A39833111822}"/>
              </a:ext>
            </a:extLst>
          </p:cNvPr>
          <p:cNvSpPr txBox="1"/>
          <p:nvPr/>
        </p:nvSpPr>
        <p:spPr>
          <a:xfrm>
            <a:off x="4989126" y="4669294"/>
            <a:ext cx="239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080F91B9-5877-394F-8E00-8BCF5E24752B}"/>
              </a:ext>
            </a:extLst>
          </p:cNvPr>
          <p:cNvSpPr/>
          <p:nvPr/>
        </p:nvSpPr>
        <p:spPr>
          <a:xfrm>
            <a:off x="4936551" y="4726923"/>
            <a:ext cx="376212" cy="12317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827813C-A9D9-CD46-83B1-B60D2DE67459}"/>
              </a:ext>
            </a:extLst>
          </p:cNvPr>
          <p:cNvSpPr/>
          <p:nvPr/>
        </p:nvSpPr>
        <p:spPr>
          <a:xfrm>
            <a:off x="4432495" y="4678586"/>
            <a:ext cx="936104" cy="1307664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Curved Down Arrow 150">
            <a:extLst>
              <a:ext uri="{FF2B5EF4-FFF2-40B4-BE49-F238E27FC236}">
                <a16:creationId xmlns:a16="http://schemas.microsoft.com/office/drawing/2014/main" id="{AF8B1EB7-209E-984E-868C-33EA055A4237}"/>
              </a:ext>
            </a:extLst>
          </p:cNvPr>
          <p:cNvSpPr/>
          <p:nvPr/>
        </p:nvSpPr>
        <p:spPr>
          <a:xfrm flipV="1">
            <a:off x="4880715" y="6029571"/>
            <a:ext cx="1379497" cy="355662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9C1D498-9531-BE44-8DE6-6952F7853BB6}"/>
              </a:ext>
            </a:extLst>
          </p:cNvPr>
          <p:cNvSpPr txBox="1"/>
          <p:nvPr/>
        </p:nvSpPr>
        <p:spPr>
          <a:xfrm>
            <a:off x="4855442" y="6289411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t2.RedtoGreen()</a:t>
            </a:r>
          </a:p>
        </p:txBody>
      </p:sp>
      <p:sp>
        <p:nvSpPr>
          <p:cNvPr id="153" name="Bent Arrow 152">
            <a:extLst>
              <a:ext uri="{FF2B5EF4-FFF2-40B4-BE49-F238E27FC236}">
                <a16:creationId xmlns:a16="http://schemas.microsoft.com/office/drawing/2014/main" id="{84095A5E-AA12-A04F-A662-4DB1FC98A3A1}"/>
              </a:ext>
            </a:extLst>
          </p:cNvPr>
          <p:cNvSpPr/>
          <p:nvPr/>
        </p:nvSpPr>
        <p:spPr>
          <a:xfrm rot="16200000" flipV="1">
            <a:off x="8201058" y="4826172"/>
            <a:ext cx="745175" cy="349641"/>
          </a:xfrm>
          <a:prstGeom prst="bentArrow">
            <a:avLst>
              <a:gd name="adj1" fmla="val 10107"/>
              <a:gd name="adj2" fmla="val 26019"/>
              <a:gd name="adj3" fmla="val 22963"/>
              <a:gd name="adj4" fmla="val 482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Bent Arrow 153">
            <a:extLst>
              <a:ext uri="{FF2B5EF4-FFF2-40B4-BE49-F238E27FC236}">
                <a16:creationId xmlns:a16="http://schemas.microsoft.com/office/drawing/2014/main" id="{97E83CE9-5BAA-6D47-84D1-8C2CB9A080B7}"/>
              </a:ext>
            </a:extLst>
          </p:cNvPr>
          <p:cNvSpPr/>
          <p:nvPr/>
        </p:nvSpPr>
        <p:spPr>
          <a:xfrm flipV="1">
            <a:off x="3648133" y="4528864"/>
            <a:ext cx="705724" cy="1181985"/>
          </a:xfrm>
          <a:prstGeom prst="bentArrow">
            <a:avLst>
              <a:gd name="adj1" fmla="val 5639"/>
              <a:gd name="adj2" fmla="val 26019"/>
              <a:gd name="adj3" fmla="val 22963"/>
              <a:gd name="adj4" fmla="val 482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2742BF0-1547-1E45-937D-E4AD8013E3D0}"/>
              </a:ext>
            </a:extLst>
          </p:cNvPr>
          <p:cNvSpPr txBox="1"/>
          <p:nvPr/>
        </p:nvSpPr>
        <p:spPr>
          <a:xfrm>
            <a:off x="8626545" y="4837679"/>
            <a:ext cx="871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…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E8C215A-1AC0-3F46-8044-ED771437C243}"/>
              </a:ext>
            </a:extLst>
          </p:cNvPr>
          <p:cNvSpPr txBox="1"/>
          <p:nvPr/>
        </p:nvSpPr>
        <p:spPr>
          <a:xfrm rot="5400000">
            <a:off x="8181515" y="6046046"/>
            <a:ext cx="1377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t2.YellowtoRed()</a:t>
            </a:r>
          </a:p>
        </p:txBody>
      </p:sp>
      <p:sp>
        <p:nvSpPr>
          <p:cNvPr id="93" name="Bent Arrow 92">
            <a:extLst>
              <a:ext uri="{FF2B5EF4-FFF2-40B4-BE49-F238E27FC236}">
                <a16:creationId xmlns:a16="http://schemas.microsoft.com/office/drawing/2014/main" id="{7CB40F11-08BE-4C4A-9F09-2D736412B295}"/>
              </a:ext>
            </a:extLst>
          </p:cNvPr>
          <p:cNvSpPr/>
          <p:nvPr/>
        </p:nvSpPr>
        <p:spPr>
          <a:xfrm rot="16200000" flipH="1" flipV="1">
            <a:off x="8177264" y="5621091"/>
            <a:ext cx="777150" cy="331333"/>
          </a:xfrm>
          <a:prstGeom prst="bentArrow">
            <a:avLst>
              <a:gd name="adj1" fmla="val 10107"/>
              <a:gd name="adj2" fmla="val 26019"/>
              <a:gd name="adj3" fmla="val 22963"/>
              <a:gd name="adj4" fmla="val 4821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7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18" grpId="0" animBg="1"/>
      <p:bldP spid="21" grpId="0"/>
      <p:bldP spid="22" grpId="0" animBg="1"/>
      <p:bldP spid="23" grpId="0"/>
      <p:bldP spid="24" grpId="0" animBg="1"/>
      <p:bldP spid="28" grpId="0"/>
      <p:bldP spid="29" grpId="0" animBg="1"/>
      <p:bldP spid="30" grpId="0"/>
      <p:bldP spid="31" grpId="0" animBg="1"/>
      <p:bldP spid="44" grpId="0"/>
      <p:bldP spid="44" grpId="1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60" grpId="0"/>
      <p:bldP spid="61" grpId="0" animBg="1"/>
      <p:bldP spid="62" grpId="0"/>
      <p:bldP spid="63" grpId="0" animBg="1"/>
      <p:bldP spid="66" grpId="0"/>
      <p:bldP spid="67" grpId="0" animBg="1"/>
      <p:bldP spid="68" grpId="0"/>
      <p:bldP spid="69" grpId="0" animBg="1"/>
      <p:bldP spid="102" grpId="0" animBg="1"/>
      <p:bldP spid="103" grpId="0" animBg="1"/>
      <p:bldP spid="104" grpId="0" animBg="1"/>
      <p:bldP spid="104" grpId="1" animBg="1"/>
      <p:bldP spid="105" grpId="0" animBg="1"/>
      <p:bldP spid="107" grpId="0" animBg="1"/>
      <p:bldP spid="108" grpId="0" animBg="1"/>
      <p:bldP spid="8" grpId="0" animBg="1"/>
      <p:bldP spid="9" grpId="0"/>
      <p:bldP spid="110" grpId="0" animBg="1"/>
      <p:bldP spid="111" grpId="0"/>
      <p:bldP spid="119" grpId="0" animBg="1"/>
      <p:bldP spid="120" grpId="0"/>
      <p:bldP spid="121" grpId="0" animBg="1"/>
      <p:bldP spid="122" grpId="0"/>
      <p:bldP spid="127" grpId="0" animBg="1"/>
      <p:bldP spid="128" grpId="0"/>
      <p:bldP spid="131" grpId="0"/>
      <p:bldP spid="133" grpId="0"/>
      <p:bldP spid="135" grpId="0"/>
      <p:bldP spid="136" grpId="0" animBg="1"/>
      <p:bldP spid="137" grpId="0"/>
      <p:bldP spid="139" grpId="0"/>
      <p:bldP spid="144" grpId="0"/>
      <p:bldP spid="145" grpId="0" animBg="1"/>
      <p:bldP spid="146" grpId="0"/>
      <p:bldP spid="147" grpId="0" animBg="1"/>
      <p:bldP spid="148" grpId="0" animBg="1"/>
      <p:bldP spid="151" grpId="0" animBg="1"/>
      <p:bldP spid="152" grpId="0"/>
      <p:bldP spid="153" grpId="0" animBg="1"/>
      <p:bldP spid="154" grpId="0" animBg="1"/>
      <p:bldP spid="156" grpId="0"/>
      <p:bldP spid="92" grpId="0"/>
      <p:bldP spid="9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correctTL.mov">
            <a:hlinkClick r:id="" action="ppaction://media"/>
            <a:extLst>
              <a:ext uri="{FF2B5EF4-FFF2-40B4-BE49-F238E27FC236}">
                <a16:creationId xmlns:a16="http://schemas.microsoft.com/office/drawing/2014/main" id="{CC633565-A374-EC4D-87FA-D26483986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1795547" y="1464269"/>
            <a:ext cx="6226101" cy="433665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cs typeface="Arial" panose="020B0604020202020204" pitchFamily="34" charset="0"/>
              </a:rPr>
              <a:t>Impatient</a:t>
            </a: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Rebeca Model: Traffic Lights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4E620-9563-BB49-BE13-8E488CE1AD76}"/>
                  </a:ext>
                </a:extLst>
              </p:cNvPr>
              <p:cNvSpPr txBox="1"/>
              <p:nvPr/>
            </p:nvSpPr>
            <p:spPr>
              <a:xfrm>
                <a:off x="1181456" y="5989613"/>
                <a:ext cx="6448047" cy="127163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chemeClr val="tx1"/>
                    </a:solidFill>
                  </a:rPr>
                  <a:t>NO CONCURRENT GREEN</a:t>
                </a:r>
                <a:r>
                  <a:rPr lang="en-US" dirty="0">
                    <a:solidFill>
                      <a:schemeClr val="bg2"/>
                    </a:solidFill>
                  </a:rPr>
                  <a:t>   </a:t>
                </a:r>
                <a:r>
                  <a:rPr lang="en-US" sz="2000" dirty="0">
                    <a:solidFill>
                      <a:srgbClr val="00B050"/>
                    </a:solidFill>
                  </a:rPr>
                  <a:t>✓</a:t>
                </a:r>
                <a:endParaRPr lang="en-US" dirty="0">
                  <a:solidFill>
                    <a:schemeClr val="bg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𝑦𝑒𝑙𝑙𝑜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rgbClr val="FF0000"/>
                    </a:solidFill>
                  </a:rPr>
                  <a:t>NO YELLOW AND GREEN     ✗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4E620-9563-BB49-BE13-8E488CE1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6" y="5989613"/>
                <a:ext cx="6448047" cy="1271630"/>
              </a:xfrm>
              <a:prstGeom prst="rect">
                <a:avLst/>
              </a:prstGeom>
              <a:blipFill>
                <a:blip r:embed="rId6"/>
                <a:stretch>
                  <a:fillRect t="-297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B945CB-7880-474F-8297-20BC2BCC5782}"/>
              </a:ext>
            </a:extLst>
          </p:cNvPr>
          <p:cNvSpPr/>
          <p:nvPr/>
        </p:nvSpPr>
        <p:spPr>
          <a:xfrm>
            <a:off x="2716267" y="1621685"/>
            <a:ext cx="3918257" cy="3865929"/>
          </a:xfrm>
          <a:prstGeom prst="noSmoking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3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E38D7D-BD58-E042-8831-EB2FDB0B0380}"/>
                  </a:ext>
                </a:extLst>
              </p:cNvPr>
              <p:cNvSpPr txBox="1"/>
              <p:nvPr/>
            </p:nvSpPr>
            <p:spPr>
              <a:xfrm>
                <a:off x="1982906" y="6192369"/>
                <a:ext cx="6246775" cy="404983"/>
              </a:xfrm>
              <a:prstGeom prst="rect">
                <a:avLst/>
              </a:prstGeom>
              <a:noFill/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	</a:t>
                </a:r>
                <a:r>
                  <a:rPr lang="en-US" dirty="0">
                    <a:solidFill>
                      <a:schemeClr val="tx1"/>
                    </a:solidFill>
                    <a:sym typeface="Wingdings" pitchFamily="2" charset="2"/>
                  </a:rPr>
                  <a:t> 	</a:t>
                </a:r>
                <a:r>
                  <a:rPr lang="en-US" dirty="0">
                    <a:solidFill>
                      <a:schemeClr val="tx1"/>
                    </a:solidFill>
                  </a:rPr>
                  <a:t>NO CONCURRENT GREEN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E38D7D-BD58-E042-8831-EB2FDB0B0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906" y="6192369"/>
                <a:ext cx="6246775" cy="404983"/>
              </a:xfrm>
              <a:prstGeom prst="rect">
                <a:avLst/>
              </a:prstGeom>
              <a:blipFill>
                <a:blip r:embed="rId3"/>
                <a:stretch>
                  <a:fillRect b="-18182"/>
                </a:stretch>
              </a:blipFill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FBDBE09-B9F2-4A4F-8A74-8E6B8864DC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12"/>
          <a:stretch/>
        </p:blipFill>
        <p:spPr>
          <a:xfrm>
            <a:off x="2361203" y="1572716"/>
            <a:ext cx="4686910" cy="4240634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9123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27B9-D757-9549-ACE6-911F2283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8239"/>
            <a:ext cx="8229599" cy="1143000"/>
          </a:xfrm>
        </p:spPr>
        <p:txBody>
          <a:bodyPr/>
          <a:lstStyle/>
          <a:p>
            <a:r>
              <a:rPr lang="en-GB" dirty="0"/>
              <a:t>Timed Traffic Lights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7F256-5BF5-0346-B20F-89EB8A215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0025B-DB07-F643-A472-91AD0A1D54D4}"/>
              </a:ext>
            </a:extLst>
          </p:cNvPr>
          <p:cNvSpPr/>
          <p:nvPr/>
        </p:nvSpPr>
        <p:spPr>
          <a:xfrm>
            <a:off x="166914" y="1424743"/>
            <a:ext cx="440508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(5) {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6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tOther</a:t>
            </a:r>
            <a:r>
              <a:rPr lang="sv-SE" sz="1600" dirty="0">
                <a:latin typeface="Monaco" pitchFamily="2" charset="77"/>
              </a:rPr>
              <a:t>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 byte</a:t>
            </a:r>
            <a:r>
              <a:rPr lang="sv-SE" sz="1600" dirty="0">
                <a:latin typeface="Monaco" pitchFamily="2" charset="77"/>
              </a:rPr>
              <a:t> Color;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(</a:t>
            </a:r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sz="1600" dirty="0">
                <a:latin typeface="Monaco" pitchFamily="2" charset="77"/>
              </a:rPr>
              <a:t> </a:t>
            </a:r>
            <a:r>
              <a:rPr lang="sv-SE" sz="1600" dirty="0" err="1">
                <a:latin typeface="Monaco" pitchFamily="2" charset="77"/>
              </a:rPr>
              <a:t>myId</a:t>
            </a:r>
            <a:r>
              <a:rPr lang="sv-SE" sz="1600" dirty="0">
                <a:latin typeface="Monaco" pitchFamily="2" charset="77"/>
              </a:rPr>
              <a:t>) {</a:t>
            </a:r>
          </a:p>
          <a:p>
            <a:r>
              <a:rPr lang="sv-SE" sz="1600" dirty="0">
                <a:latin typeface="Monaco" pitchFamily="2" charset="77"/>
              </a:rPr>
              <a:t>  Color = 0; </a:t>
            </a:r>
            <a:r>
              <a:rPr lang="sv-SE" sz="1600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sz="1600" dirty="0">
              <a:latin typeface="Monaco" pitchFamily="2" charset="77"/>
            </a:endParaRPr>
          </a:p>
          <a:p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  </a:t>
            </a:r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sz="1600" dirty="0">
                <a:latin typeface="Monaco" pitchFamily="2" charset="77"/>
              </a:rPr>
              <a:t> (</a:t>
            </a:r>
            <a:r>
              <a:rPr lang="sv-SE" sz="1600" dirty="0" err="1">
                <a:latin typeface="Monaco" pitchFamily="2" charset="77"/>
              </a:rPr>
              <a:t>myId</a:t>
            </a:r>
            <a:r>
              <a:rPr lang="sv-SE" sz="1600" dirty="0">
                <a:latin typeface="Monaco" pitchFamily="2" charset="77"/>
              </a:rPr>
              <a:t>==1) {</a:t>
            </a:r>
          </a:p>
          <a:p>
            <a:r>
              <a:rPr lang="sv-SE" sz="1600" dirty="0">
                <a:latin typeface="Monaco" pitchFamily="2" charset="77"/>
              </a:rPr>
              <a:t>    </a:t>
            </a:r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600" dirty="0" err="1">
                <a:latin typeface="Monaco" pitchFamily="2" charset="77"/>
              </a:rPr>
              <a:t>.RedtoGreen</a:t>
            </a:r>
            <a:r>
              <a:rPr lang="sv-SE" sz="1600" dirty="0">
                <a:latin typeface="Monaco" pitchFamily="2" charset="77"/>
              </a:rPr>
              <a:t>() </a:t>
            </a:r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after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</a:t>
            </a:r>
            <a:r>
              <a:rPr lang="sv-SE" sz="1600" dirty="0">
                <a:latin typeface="Monaco" pitchFamily="2" charset="77"/>
              </a:rPr>
              <a:t>;</a:t>
            </a:r>
          </a:p>
          <a:p>
            <a:r>
              <a:rPr lang="sv-SE" sz="1600" dirty="0">
                <a:latin typeface="Monaco" pitchFamily="2" charset="77"/>
              </a:rPr>
              <a:t>    }</a:t>
            </a:r>
          </a:p>
          <a:p>
            <a:r>
              <a:rPr lang="sv-SE" dirty="0"/>
              <a:t>    </a:t>
            </a:r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else</a:t>
            </a:r>
            <a:r>
              <a:rPr lang="sv-SE" sz="1600" dirty="0">
                <a:solidFill>
                  <a:srgbClr val="942193"/>
                </a:solidFill>
                <a:latin typeface="Monaco" pitchFamily="2" charset="77"/>
              </a:rPr>
              <a:t> </a:t>
            </a:r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sz="1600" dirty="0" err="1">
                <a:solidFill>
                  <a:prstClr val="black"/>
                </a:solidFill>
                <a:latin typeface="Monaco" pitchFamily="2" charset="77"/>
              </a:rPr>
              <a:t>.RedtoGreen</a:t>
            </a:r>
            <a:r>
              <a:rPr lang="sv-SE" sz="1600" dirty="0">
                <a:solidFill>
                  <a:prstClr val="black"/>
                </a:solidFill>
                <a:latin typeface="Monaco" pitchFamily="2" charset="77"/>
              </a:rPr>
              <a:t>() </a:t>
            </a:r>
            <a:r>
              <a:rPr lang="sv-SE" dirty="0"/>
              <a:t> </a:t>
            </a:r>
          </a:p>
          <a:p>
            <a:r>
              <a:rPr lang="sv-SE" sz="1600" dirty="0">
                <a:latin typeface="Monaco" pitchFamily="2" charset="77"/>
              </a:rPr>
              <a:t> 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</a:p>
          <a:p>
            <a:r>
              <a:rPr lang="sv-SE" sz="1600" dirty="0">
                <a:latin typeface="Monaco" pitchFamily="2" charset="77"/>
              </a:rPr>
              <a:t>. . .</a:t>
            </a:r>
          </a:p>
          <a:p>
            <a:r>
              <a:rPr lang="sv-SE" sz="1600" dirty="0" err="1">
                <a:solidFill>
                  <a:srgbClr val="942193"/>
                </a:solidFill>
                <a:latin typeface="Monaco" pitchFamily="2" charset="77"/>
              </a:rPr>
              <a:t>main</a:t>
            </a:r>
            <a:r>
              <a:rPr lang="sv-SE" sz="1600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sz="1600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traffic1(traffic2):(1);</a:t>
            </a:r>
          </a:p>
          <a:p>
            <a:r>
              <a:rPr lang="sv-SE" sz="1600" dirty="0" err="1">
                <a:latin typeface="Monaco" pitchFamily="2" charset="77"/>
              </a:rPr>
              <a:t>TrafficLight</a:t>
            </a:r>
            <a:r>
              <a:rPr lang="sv-SE" sz="1600" dirty="0">
                <a:latin typeface="Monaco" pitchFamily="2" charset="77"/>
              </a:rPr>
              <a:t> traffic2(traffic1):(2);</a:t>
            </a:r>
          </a:p>
          <a:p>
            <a:r>
              <a:rPr lang="sv-SE" sz="1600" dirty="0">
                <a:latin typeface="Monaco" pitchFamily="2" charset="77"/>
              </a:rPr>
              <a:t>}</a:t>
            </a:r>
            <a:endParaRPr lang="sv-SE" sz="1600" dirty="0">
              <a:effectLst/>
              <a:latin typeface="Monac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C07DE-D6B2-CB4F-A131-78EEAF738A55}"/>
              </a:ext>
            </a:extLst>
          </p:cNvPr>
          <p:cNvSpPr txBox="1"/>
          <p:nvPr/>
        </p:nvSpPr>
        <p:spPr>
          <a:xfrm>
            <a:off x="5193535" y="1907232"/>
            <a:ext cx="349326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GreentoYellow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2;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</a:t>
            </a:r>
            <a:r>
              <a:rPr lang="sv-SE" dirty="0" err="1">
                <a:solidFill>
                  <a:srgbClr val="009193"/>
                </a:solidFill>
                <a:latin typeface="Monaco" pitchFamily="2" charset="77"/>
              </a:rPr>
              <a:t>yellow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 */</a:t>
            </a:r>
            <a:endParaRPr lang="sv-SE" dirty="0">
              <a:latin typeface="Monaco" pitchFamily="2" charset="77"/>
            </a:endParaRP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  <a:endParaRPr lang="sv-SE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.YellowtoRed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YellowtoRed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0;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dirty="0">
              <a:latin typeface="Monaco" pitchFamily="2" charset="77"/>
            </a:endParaRP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.RedtoGreen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5D4B75-DC8A-3F4C-A57B-81253E87E892}"/>
              </a:ext>
            </a:extLst>
          </p:cNvPr>
          <p:cNvGrpSpPr/>
          <p:nvPr/>
        </p:nvGrpSpPr>
        <p:grpSpPr>
          <a:xfrm>
            <a:off x="6670499" y="149026"/>
            <a:ext cx="1273351" cy="1275718"/>
            <a:chOff x="4017704" y="1136811"/>
            <a:chExt cx="1615897" cy="17298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4041EE-5920-7E41-88F1-BB573B9C5DE0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4814A53-2666-D946-BAC5-6A9914C95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5D73A23-5BAD-3F48-841D-413AE20A6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5C4CAE-0F95-1845-88FD-4F4DD50F0BD3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D47CC0-564B-B243-BACC-2E445F86E454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B0AA1908-FFB7-EF4F-8564-3798AFA62AD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396491A-35A7-3645-A3CD-06770666F51B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23679CA-347C-C74A-816C-AF6A5A879695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3CF3141-43CC-FC48-B77E-D3B3ABD04379}"/>
                  </a:ext>
                </a:extLst>
              </p14:cNvPr>
              <p14:cNvContentPartPr/>
              <p14:nvPr/>
            </p14:nvContentPartPr>
            <p14:xfrm>
              <a:off x="1016122" y="1918192"/>
              <a:ext cx="4221000" cy="4667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3CF3141-43CC-FC48-B77E-D3B3ABD043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482" y="1909192"/>
                <a:ext cx="4238640" cy="46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4F5C1AD-C776-B141-A6FA-85E03AA04841}"/>
                  </a:ext>
                </a:extLst>
              </p14:cNvPr>
              <p14:cNvContentPartPr/>
              <p14:nvPr/>
            </p14:nvContentPartPr>
            <p14:xfrm>
              <a:off x="5258362" y="2594992"/>
              <a:ext cx="1239120" cy="3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4F5C1AD-C776-B141-A6FA-85E03AA048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4722" y="2487352"/>
                <a:ext cx="13467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24F71C2-20EB-6846-9536-91D327B836D8}"/>
                  </a:ext>
                </a:extLst>
              </p14:cNvPr>
              <p14:cNvContentPartPr/>
              <p14:nvPr/>
            </p14:nvContentPartPr>
            <p14:xfrm>
              <a:off x="5233522" y="4384552"/>
              <a:ext cx="133200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24F71C2-20EB-6846-9536-91D327B836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79522" y="4276912"/>
                <a:ext cx="143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731A4C-9174-9F45-B7B8-387B23D0A0F1}"/>
                  </a:ext>
                </a:extLst>
              </p14:cNvPr>
              <p14:cNvContentPartPr/>
              <p14:nvPr/>
            </p14:nvContentPartPr>
            <p14:xfrm>
              <a:off x="5047402" y="5887912"/>
              <a:ext cx="1304640" cy="3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731A4C-9174-9F45-B7B8-387B23D0A0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93402" y="5780272"/>
                <a:ext cx="1412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2100A10-E118-D84F-9759-A336391491C3}"/>
                  </a:ext>
                </a:extLst>
              </p14:cNvPr>
              <p14:cNvContentPartPr/>
              <p14:nvPr/>
            </p14:nvContentPartPr>
            <p14:xfrm>
              <a:off x="2952562" y="3799912"/>
              <a:ext cx="123300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2100A10-E118-D84F-9759-A336391491C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98562" y="3691912"/>
                <a:ext cx="134064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17724E35-09B1-9A4A-A3A6-310C11A951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9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5812772" y="1735660"/>
            <a:ext cx="1615897" cy="1729872"/>
            <a:chOff x="4017704" y="1136811"/>
            <a:chExt cx="1615897" cy="17298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3B56E32-E9E9-4D45-A4E5-770867E241CF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D04E577-3762-2841-A095-8E30A3C7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A228713-3DBA-8841-B7B2-891A3BBBA8B5}"/>
              </a:ext>
            </a:extLst>
          </p:cNvPr>
          <p:cNvSpPr txBox="1"/>
          <p:nvPr/>
        </p:nvSpPr>
        <p:spPr>
          <a:xfrm>
            <a:off x="6048501" y="36684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5080B-4E88-3144-A73C-0C79F84E9B2C}"/>
              </a:ext>
            </a:extLst>
          </p:cNvPr>
          <p:cNvSpPr/>
          <p:nvPr/>
        </p:nvSpPr>
        <p:spPr>
          <a:xfrm>
            <a:off x="286043" y="1925917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reactiveclass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TrafficLight</a:t>
            </a:r>
            <a:r>
              <a:rPr lang="sv-SE" dirty="0">
                <a:latin typeface="Monaco" pitchFamily="2" charset="77"/>
              </a:rPr>
              <a:t>(5) {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knownrebecs</a:t>
            </a:r>
            <a:r>
              <a:rPr lang="sv-SE" dirty="0">
                <a:solidFill>
                  <a:srgbClr val="000000"/>
                </a:solidFill>
                <a:latin typeface="Monaco" pitchFamily="2" charset="77"/>
              </a:rPr>
              <a:t> {</a:t>
            </a:r>
            <a:endParaRPr lang="sv-SE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dirty="0" err="1">
                <a:latin typeface="Monaco" pitchFamily="2" charset="77"/>
              </a:rPr>
              <a:t>TrafficLight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tOther</a:t>
            </a:r>
            <a:r>
              <a:rPr lang="sv-SE" dirty="0">
                <a:latin typeface="Monaco" pitchFamily="2" charset="77"/>
              </a:rPr>
              <a:t>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statevars</a:t>
            </a:r>
            <a:r>
              <a:rPr lang="sv-SE" dirty="0">
                <a:solidFill>
                  <a:srgbClr val="000000"/>
                </a:solidFill>
                <a:latin typeface="Monaco" pitchFamily="2" charset="77"/>
              </a:rPr>
              <a:t> {</a:t>
            </a:r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 </a:t>
            </a:r>
          </a:p>
          <a:p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dirty="0">
                <a:latin typeface="Monaco" pitchFamily="2" charset="77"/>
              </a:rPr>
              <a:t> Color;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  <a:p>
            <a:endParaRPr lang="sv-SE" dirty="0">
              <a:latin typeface="Monaco" pitchFamily="2" charset="77"/>
            </a:endParaRPr>
          </a:p>
          <a:p>
            <a:r>
              <a:rPr lang="sv-SE" dirty="0" err="1">
                <a:latin typeface="Monaco" pitchFamily="2" charset="77"/>
              </a:rPr>
              <a:t>TrafficLight</a:t>
            </a:r>
            <a:r>
              <a:rPr lang="sv-SE" dirty="0">
                <a:latin typeface="Monaco" pitchFamily="2" charset="77"/>
              </a:rPr>
              <a:t>(</a:t>
            </a:r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byte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myId</a:t>
            </a:r>
            <a:r>
              <a:rPr lang="sv-SE" dirty="0">
                <a:latin typeface="Monaco" pitchFamily="2" charset="77"/>
              </a:rPr>
              <a:t>) {</a:t>
            </a:r>
          </a:p>
          <a:p>
            <a:r>
              <a:rPr lang="sv-SE" dirty="0">
                <a:latin typeface="Monaco" pitchFamily="2" charset="77"/>
              </a:rPr>
              <a:t>  Color = 0;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dirty="0">
              <a:latin typeface="Monaco" pitchFamily="2" charset="77"/>
            </a:endParaRPr>
          </a:p>
          <a:p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 </a:t>
            </a:r>
          </a:p>
          <a:p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 </a:t>
            </a:r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if</a:t>
            </a:r>
            <a:r>
              <a:rPr lang="sv-SE" dirty="0">
                <a:latin typeface="Monaco" pitchFamily="2" charset="77"/>
              </a:rPr>
              <a:t> (</a:t>
            </a:r>
            <a:r>
              <a:rPr lang="sv-SE" dirty="0" err="1">
                <a:latin typeface="Monaco" pitchFamily="2" charset="77"/>
              </a:rPr>
              <a:t>myId</a:t>
            </a:r>
            <a:r>
              <a:rPr lang="sv-SE" dirty="0">
                <a:latin typeface="Monaco" pitchFamily="2" charset="77"/>
              </a:rPr>
              <a:t>==1) {</a:t>
            </a:r>
          </a:p>
          <a:p>
            <a:r>
              <a:rPr lang="sv-SE" dirty="0">
                <a:latin typeface="Monaco" pitchFamily="2" charset="77"/>
              </a:rPr>
              <a:t>    </a:t>
            </a:r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.RedtoGreen</a:t>
            </a:r>
            <a:r>
              <a:rPr lang="sv-SE" dirty="0">
                <a:latin typeface="Monaco" pitchFamily="2" charset="77"/>
              </a:rPr>
              <a:t>() </a:t>
            </a:r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after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</a:t>
            </a:r>
            <a:r>
              <a:rPr lang="sv-SE" dirty="0">
                <a:latin typeface="Monaco" pitchFamily="2" charset="77"/>
              </a:rPr>
              <a:t>;</a:t>
            </a:r>
          </a:p>
          <a:p>
            <a:r>
              <a:rPr lang="sv-SE" dirty="0">
                <a:latin typeface="Monaco" pitchFamily="2" charset="77"/>
              </a:rPr>
              <a:t>    }</a:t>
            </a:r>
          </a:p>
          <a:p>
            <a:r>
              <a:rPr lang="sv-SE" dirty="0"/>
              <a:t>    </a:t>
            </a:r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else</a:t>
            </a:r>
            <a:r>
              <a:rPr lang="sv-SE" dirty="0">
                <a:solidFill>
                  <a:srgbClr val="942193"/>
                </a:solidFill>
                <a:latin typeface="Monaco" pitchFamily="2" charset="77"/>
              </a:rPr>
              <a:t> </a:t>
            </a:r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solidFill>
                  <a:prstClr val="black"/>
                </a:solidFill>
                <a:latin typeface="Monaco" pitchFamily="2" charset="77"/>
              </a:rPr>
              <a:t>.RedtoGreen</a:t>
            </a:r>
            <a:r>
              <a:rPr lang="sv-SE" dirty="0">
                <a:solidFill>
                  <a:prstClr val="black"/>
                </a:solidFill>
                <a:latin typeface="Monaco" pitchFamily="2" charset="77"/>
              </a:rPr>
              <a:t>() </a:t>
            </a:r>
            <a:r>
              <a:rPr lang="sv-SE" dirty="0"/>
              <a:t> </a:t>
            </a:r>
          </a:p>
          <a:p>
            <a:r>
              <a:rPr lang="sv-SE" dirty="0">
                <a:latin typeface="Monaco" pitchFamily="2" charset="77"/>
              </a:rPr>
              <a:t> }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6CC970-1140-AA44-A15A-BE8AA593B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6931364" y="5031394"/>
            <a:ext cx="485534" cy="13208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0C1EF78-A590-274C-A125-715A6E40AF66}"/>
              </a:ext>
            </a:extLst>
          </p:cNvPr>
          <p:cNvGrpSpPr/>
          <p:nvPr/>
        </p:nvGrpSpPr>
        <p:grpSpPr>
          <a:xfrm>
            <a:off x="5812773" y="4646435"/>
            <a:ext cx="1615897" cy="1729872"/>
            <a:chOff x="4017704" y="1136811"/>
            <a:chExt cx="1615897" cy="172987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12659F-7AC8-5441-89CE-D7EDBE70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6A9D25-9AE9-9045-9316-122EF9FFDD0F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C326FC-319D-6D43-9697-8BBE960F90F3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FCE6A90C-A67C-624B-AC32-DF4DD7248FB1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E4E47EE-1796-074C-8CB9-F9ECC9BC75DE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78206EFC-51DF-224A-9CFE-16B28266AEF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BA4FF494-DE42-5141-878D-4136D22FC557}"/>
              </a:ext>
            </a:extLst>
          </p:cNvPr>
          <p:cNvSpPr/>
          <p:nvPr/>
        </p:nvSpPr>
        <p:spPr>
          <a:xfrm flipH="1">
            <a:off x="7475738" y="5010172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D7CD5D-781F-6946-924B-2CA36B3A9689}"/>
              </a:ext>
            </a:extLst>
          </p:cNvPr>
          <p:cNvSpPr txBox="1"/>
          <p:nvPr/>
        </p:nvSpPr>
        <p:spPr>
          <a:xfrm rot="5400000">
            <a:off x="7236345" y="5446526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self.RedtoGreen</a:t>
            </a:r>
            <a:r>
              <a:rPr lang="en-US" dirty="0"/>
              <a:t>( 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86FF04-AE1A-B543-8F9E-E458AB83F3F7}"/>
              </a:ext>
            </a:extLst>
          </p:cNvPr>
          <p:cNvSpPr txBox="1"/>
          <p:nvPr/>
        </p:nvSpPr>
        <p:spPr>
          <a:xfrm>
            <a:off x="6048502" y="63593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0</a:t>
            </a:r>
          </a:p>
        </p:txBody>
      </p:sp>
      <p:pic>
        <p:nvPicPr>
          <p:cNvPr id="26" name="Picture 25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08896F6F-A3D1-3B42-9E58-248BBF45A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4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FF2F3A6-B989-9E43-A27E-44B77B6D2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2177359"/>
            <a:ext cx="485534" cy="132086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3790008" y="1792400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5452973" y="2156137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5213580" y="259249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self.RedtoGreen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025737" y="35053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6CAA3-C0F6-F64D-B00F-75DE89464102}"/>
              </a:ext>
            </a:extLst>
          </p:cNvPr>
          <p:cNvSpPr/>
          <p:nvPr/>
        </p:nvSpPr>
        <p:spPr>
          <a:xfrm>
            <a:off x="2847733" y="471314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pic>
        <p:nvPicPr>
          <p:cNvPr id="17" name="Picture 16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7C0F8984-B83D-884E-B988-E203AADEC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DD4A-710D-457D-B9EF-CA0D6992C278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choice: Actors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581149"/>
            <a:ext cx="8229599" cy="4674507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A reference model for concurrent computation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Consisting of concurrent, distributed active objects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Proposed by Hewitt as an agent-based language (MIT, 1971)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by Agha as a concurrent object-based language (Illinois, since 1984)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Formalized by Talcott (with Agha, Mason and Smith): Towards a Theory of Actor Computation (</a:t>
            </a:r>
            <a:r>
              <a:rPr lang="en-US" sz="2400" dirty="0">
                <a:solidFill>
                  <a:schemeClr val="tx2"/>
                </a:solidFill>
              </a:rPr>
              <a:t>CONCUR 1992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85233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5632F-DB6F-044F-851E-90B120535A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GB" sz="4400" b="1" dirty="0">
                <a:solidFill>
                  <a:srgbClr val="C00000"/>
                </a:solidFill>
              </a:rPr>
              <a:t>What will happen here?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1BD7A-1C18-7A44-933C-988B7696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FC3D-594F-4CAE-AAA5-4C3555641468}" type="slidenum">
              <a:rPr lang="sv-SE" smtClean="0"/>
              <a:pPr/>
              <a:t>40</a:t>
            </a:fld>
            <a:endParaRPr lang="sv-S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39B5AC-FDE4-E84A-A6F1-A163E38FD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308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2775876" y="1852041"/>
            <a:ext cx="2630029" cy="2063385"/>
            <a:chOff x="2775876" y="1097299"/>
            <a:chExt cx="2630029" cy="206338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928849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9DF8D5-68BD-CE44-90C2-7F4645CFAF11}"/>
              </a:ext>
            </a:extLst>
          </p:cNvPr>
          <p:cNvSpPr txBox="1"/>
          <p:nvPr/>
        </p:nvSpPr>
        <p:spPr>
          <a:xfrm>
            <a:off x="4025737" y="359244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BEB4D-81CD-D749-860A-4E28B2A74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2264445"/>
            <a:ext cx="485534" cy="1320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8B99B-31D0-2A44-814A-87F083640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3820080" y="2265266"/>
            <a:ext cx="485534" cy="13208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51CE6F-D663-044B-A8D6-12A45C90F80B}"/>
              </a:ext>
            </a:extLst>
          </p:cNvPr>
          <p:cNvSpPr/>
          <p:nvPr/>
        </p:nvSpPr>
        <p:spPr>
          <a:xfrm>
            <a:off x="2775875" y="478043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pic>
        <p:nvPicPr>
          <p:cNvPr id="19" name="Picture 18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458C532D-B3BE-7342-A68B-E7F755C8F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5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124AE-0B32-F945-B437-2D51C146CB3F}"/>
              </a:ext>
            </a:extLst>
          </p:cNvPr>
          <p:cNvGrpSpPr/>
          <p:nvPr/>
        </p:nvGrpSpPr>
        <p:grpSpPr>
          <a:xfrm>
            <a:off x="2775876" y="1576270"/>
            <a:ext cx="2630029" cy="2063385"/>
            <a:chOff x="2775876" y="1097299"/>
            <a:chExt cx="2630029" cy="206338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98F2B7-2C58-904A-97D3-7BA8049F4D2D}"/>
                </a:ext>
              </a:extLst>
            </p:cNvPr>
            <p:cNvSpPr txBox="1"/>
            <p:nvPr/>
          </p:nvSpPr>
          <p:spPr>
            <a:xfrm rot="16200000">
              <a:off x="1928849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Curved Right Arrow 33">
              <a:extLst>
                <a:ext uri="{FF2B5EF4-FFF2-40B4-BE49-F238E27FC236}">
                  <a16:creationId xmlns:a16="http://schemas.microsoft.com/office/drawing/2014/main" id="{BCD52E33-9562-3147-BB16-6E825DA2AA1C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Curved Right Arrow 35">
              <a:extLst>
                <a:ext uri="{FF2B5EF4-FFF2-40B4-BE49-F238E27FC236}">
                  <a16:creationId xmlns:a16="http://schemas.microsoft.com/office/drawing/2014/main" id="{53EBDF2C-5F65-4145-9F11-327E3F668F84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69DF8D5-68BD-CE44-90C2-7F4645CFAF11}"/>
              </a:ext>
            </a:extLst>
          </p:cNvPr>
          <p:cNvSpPr txBox="1"/>
          <p:nvPr/>
        </p:nvSpPr>
        <p:spPr>
          <a:xfrm>
            <a:off x="4025737" y="331667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EBEB4D-81CD-D749-860A-4E28B2A746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1988674"/>
            <a:ext cx="485534" cy="13208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48B99B-31D0-2A44-814A-87F083640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3820080" y="1989495"/>
            <a:ext cx="485534" cy="13208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0DEF5C-54C4-EF46-8A2C-AC830B437A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50000" r="63134" b="29840"/>
          <a:stretch/>
        </p:blipFill>
        <p:spPr>
          <a:xfrm>
            <a:off x="3076729" y="3940293"/>
            <a:ext cx="3015787" cy="2161680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71F8E1-B58E-ED4A-85E1-538ADEABB3A5}"/>
                  </a:ext>
                </a:extLst>
              </p:cNvPr>
              <p:cNvSpPr txBox="1"/>
              <p:nvPr/>
            </p:nvSpPr>
            <p:spPr>
              <a:xfrm>
                <a:off x="865306" y="6140219"/>
                <a:ext cx="7980070" cy="4049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	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 	</a:t>
                </a:r>
                <a:r>
                  <a:rPr lang="en-US" dirty="0">
                    <a:solidFill>
                      <a:srgbClr val="FF0000"/>
                    </a:solidFill>
                  </a:rPr>
                  <a:t>NO CONCURRENT GREEN  ✘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71F8E1-B58E-ED4A-85E1-538ADEAB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6" y="6140219"/>
                <a:ext cx="7980070" cy="404983"/>
              </a:xfrm>
              <a:prstGeom prst="rect">
                <a:avLst/>
              </a:prstGeom>
              <a:blipFill>
                <a:blip r:embed="rId5"/>
                <a:stretch>
                  <a:fillRect b="-2121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&quot;No&quot; Symbol 20">
            <a:extLst>
              <a:ext uri="{FF2B5EF4-FFF2-40B4-BE49-F238E27FC236}">
                <a16:creationId xmlns:a16="http://schemas.microsoft.com/office/drawing/2014/main" id="{182B3E5D-3602-C842-B1AA-AEFEA43C5843}"/>
              </a:ext>
            </a:extLst>
          </p:cNvPr>
          <p:cNvSpPr/>
          <p:nvPr/>
        </p:nvSpPr>
        <p:spPr>
          <a:xfrm>
            <a:off x="2716267" y="1824890"/>
            <a:ext cx="3918257" cy="3865929"/>
          </a:xfrm>
          <a:prstGeom prst="noSmoking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96BAEC39-18AF-3140-B990-DA0B01508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7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correctTTL.mp4">
            <a:hlinkClick r:id="" action="ppaction://media"/>
            <a:extLst>
              <a:ext uri="{FF2B5EF4-FFF2-40B4-BE49-F238E27FC236}">
                <a16:creationId xmlns:a16="http://schemas.microsoft.com/office/drawing/2014/main" id="{4D141E38-4229-0C40-B4AB-C4AAF5EFA9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1456" y="1454664"/>
            <a:ext cx="7092280" cy="3989408"/>
          </a:xfrm>
          <a:prstGeom prst="rect">
            <a:avLst/>
          </a:prstGeom>
        </p:spPr>
      </p:pic>
      <p:sp>
        <p:nvSpPr>
          <p:cNvPr id="6" name="Rectangle 2"/>
          <p:cNvSpPr>
            <a:spLocks/>
          </p:cNvSpPr>
          <p:nvPr/>
        </p:nvSpPr>
        <p:spPr bwMode="auto">
          <a:xfrm>
            <a:off x="1419820" y="260648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4E620-9563-BB49-BE13-8E488CE1AD76}"/>
                  </a:ext>
                </a:extLst>
              </p:cNvPr>
              <p:cNvSpPr txBox="1"/>
              <p:nvPr/>
            </p:nvSpPr>
            <p:spPr>
              <a:xfrm>
                <a:off x="1181456" y="5924701"/>
                <a:ext cx="7263527" cy="95898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r>
                  <a:rPr lang="en-US" dirty="0">
                    <a:solidFill>
                      <a:srgbClr val="FF0000"/>
                    </a:solidFill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rgbClr val="FF0000"/>
                    </a:solidFill>
                  </a:rPr>
                  <a:t>NO GREEN AND GREEN     ✗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0E4E620-9563-BB49-BE13-8E488CE1A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56" y="5924701"/>
                <a:ext cx="7263527" cy="958980"/>
              </a:xfrm>
              <a:prstGeom prst="rect">
                <a:avLst/>
              </a:prstGeom>
              <a:blipFill>
                <a:blip r:embed="rId6"/>
                <a:stretch>
                  <a:fillRect t="-1316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2B945CB-7880-474F-8297-20BC2BCC5782}"/>
              </a:ext>
            </a:extLst>
          </p:cNvPr>
          <p:cNvSpPr/>
          <p:nvPr/>
        </p:nvSpPr>
        <p:spPr>
          <a:xfrm>
            <a:off x="2716267" y="1345919"/>
            <a:ext cx="3918257" cy="3865929"/>
          </a:xfrm>
          <a:prstGeom prst="noSmoking">
            <a:avLst/>
          </a:prstGeom>
          <a:solidFill>
            <a:srgbClr val="FF000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73C8BE8B-E9C0-D04E-8BB2-80BE8BAEE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8" grpId="0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1DE20-D8BE-5A42-B025-84A675DD6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30" y="1759842"/>
            <a:ext cx="3577687" cy="4265388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3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FEB4C5DB-B577-BF4D-85FB-1D18A4C2E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11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3790008" y="1400515"/>
            <a:ext cx="1615897" cy="1729872"/>
            <a:chOff x="4017704" y="1136811"/>
            <a:chExt cx="1615897" cy="17298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3B56E32-E9E9-4D45-A4E5-770867E241CF}"/>
                </a:ext>
              </a:extLst>
            </p:cNvPr>
            <p:cNvGrpSpPr/>
            <p:nvPr/>
          </p:nvGrpSpPr>
          <p:grpSpPr>
            <a:xfrm>
              <a:off x="4049425" y="1514635"/>
              <a:ext cx="1543889" cy="1335131"/>
              <a:chOff x="4049425" y="1514635"/>
              <a:chExt cx="1543889" cy="1335131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DD04E577-3762-2841-A095-8E30A3C7D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9425" y="1514635"/>
                <a:ext cx="463769" cy="133513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A960C5CB-18D5-8F4B-9B24-C2F8E97F4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9545" y="1514635"/>
                <a:ext cx="463769" cy="1335131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FA76A75-B8C3-8D44-8F50-6839215DC4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7" t="7676" r="57819" b="51260"/>
          <a:stretch/>
        </p:blipFill>
        <p:spPr>
          <a:xfrm>
            <a:off x="2987824" y="3424905"/>
            <a:ext cx="3079732" cy="328750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298599-E169-CA4B-8388-FDAEF26C2D4F}"/>
              </a:ext>
            </a:extLst>
          </p:cNvPr>
          <p:cNvSpPr txBox="1"/>
          <p:nvPr/>
        </p:nvSpPr>
        <p:spPr>
          <a:xfrm>
            <a:off x="4025737" y="31134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0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528D7F9-9EC2-3041-87B1-CA62FA984EA1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pic>
        <p:nvPicPr>
          <p:cNvPr id="16" name="Picture 15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B84B1300-4076-0844-B324-9989F6232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8FF2F3A6-B989-9E43-A27E-44B77B6D29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52"/>
          <a:stretch/>
        </p:blipFill>
        <p:spPr>
          <a:xfrm>
            <a:off x="4908599" y="2351531"/>
            <a:ext cx="485534" cy="1320860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3790008" y="1966572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5452973" y="2330309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5213580" y="2766663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self.RedtoGreen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025737" y="3679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0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EC84F3C-DFFB-6F4B-91E8-EC7E511CF0D0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35DD8C-D9E4-C947-9D58-FD5A679BCDF9}"/>
              </a:ext>
            </a:extLst>
          </p:cNvPr>
          <p:cNvSpPr/>
          <p:nvPr/>
        </p:nvSpPr>
        <p:spPr>
          <a:xfrm>
            <a:off x="3166973" y="491386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pic>
        <p:nvPicPr>
          <p:cNvPr id="18" name="Picture 17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CEBF9161-D892-B04F-911E-14B24B85B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4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3FA1BF3-11DC-6042-9FF2-5EA27D51E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45" b="24706"/>
          <a:stretch/>
        </p:blipFill>
        <p:spPr>
          <a:xfrm>
            <a:off x="4903663" y="2240392"/>
            <a:ext cx="490470" cy="133513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3790008" y="1879486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5452973" y="2243223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5076525" y="2679577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self.GreentoYellow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025737" y="3592441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2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D18F136A-2DF3-E74E-99E1-F7C219E12C43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898C32-6B73-6442-9779-053983DD6B53}"/>
              </a:ext>
            </a:extLst>
          </p:cNvPr>
          <p:cNvSpPr/>
          <p:nvPr/>
        </p:nvSpPr>
        <p:spPr>
          <a:xfrm>
            <a:off x="3119905" y="478684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GreentoYellow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2;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</a:t>
            </a:r>
            <a:r>
              <a:rPr lang="sv-SE" dirty="0" err="1">
                <a:solidFill>
                  <a:srgbClr val="009193"/>
                </a:solidFill>
                <a:latin typeface="Monaco" pitchFamily="2" charset="77"/>
              </a:rPr>
              <a:t>yellow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 */</a:t>
            </a:r>
            <a:endParaRPr lang="sv-SE" dirty="0">
              <a:latin typeface="Monaco" pitchFamily="2" charset="77"/>
            </a:endParaRP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  <a:endParaRPr lang="sv-SE" dirty="0">
              <a:solidFill>
                <a:srgbClr val="942193"/>
              </a:solidFill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.YellowtoRed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pic>
        <p:nvPicPr>
          <p:cNvPr id="18" name="Picture 17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F3006C33-2693-D945-B025-53481D803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36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F200573-1EE6-B741-8CF0-A7CFD7F5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45" b="24706"/>
          <a:stretch/>
        </p:blipFill>
        <p:spPr>
          <a:xfrm>
            <a:off x="3148391" y="2311379"/>
            <a:ext cx="490470" cy="1335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9B1F1-67AF-B34D-A9CB-F7509D5E6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33" y="2280100"/>
            <a:ext cx="463769" cy="133513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5724128" y="1906111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7387093" y="2269848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7118046" y="270620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self.YellowtoRed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267313" y="363598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01378-AD28-F54F-9A69-F901B52A6F05}"/>
              </a:ext>
            </a:extLst>
          </p:cNvPr>
          <p:cNvGrpSpPr/>
          <p:nvPr/>
        </p:nvGrpSpPr>
        <p:grpSpPr>
          <a:xfrm>
            <a:off x="1043608" y="1906111"/>
            <a:ext cx="2630031" cy="2063385"/>
            <a:chOff x="2775874" y="1097299"/>
            <a:chExt cx="2630031" cy="20633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11A1C-015B-5E4F-BA4F-4CCB8FBEF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752"/>
            <a:stretch/>
          </p:blipFill>
          <p:spPr>
            <a:xfrm>
              <a:off x="3821729" y="1484784"/>
              <a:ext cx="485534" cy="132086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783A04-D860-6044-A161-F02E4CCF672A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1CDE6C-153F-F84E-8163-7DD3D6B2100F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3E210A3-17F3-0144-A372-4661296D99E1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4E13C8-5D70-D749-9D45-6EA202CD66BD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521A43A-6454-8F4A-AF6A-0A1CD2F29DDD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Curved Right Arrow 20">
              <a:extLst>
                <a:ext uri="{FF2B5EF4-FFF2-40B4-BE49-F238E27FC236}">
                  <a16:creationId xmlns:a16="http://schemas.microsoft.com/office/drawing/2014/main" id="{F461F31A-5F87-4540-95B6-FE5789ADAA1B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3BCCA-6F98-AF44-88E5-15A082387097}"/>
                </a:ext>
              </a:extLst>
            </p:cNvPr>
            <p:cNvSpPr txBox="1"/>
            <p:nvPr/>
          </p:nvSpPr>
          <p:spPr>
            <a:xfrm rot="16200000">
              <a:off x="1928847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sp>
          <p:nvSpPr>
            <p:cNvPr id="23" name="Curved Right Arrow 22">
              <a:extLst>
                <a:ext uri="{FF2B5EF4-FFF2-40B4-BE49-F238E27FC236}">
                  <a16:creationId xmlns:a16="http://schemas.microsoft.com/office/drawing/2014/main" id="{9F1AE159-0089-464F-A8DC-A7C41580C309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013823D-2CF0-AC45-B863-96FB90DB6CB8}"/>
              </a:ext>
            </a:extLst>
          </p:cNvPr>
          <p:cNvSpPr txBox="1"/>
          <p:nvPr/>
        </p:nvSpPr>
        <p:spPr>
          <a:xfrm>
            <a:off x="4561616" y="267211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4BB77993-A020-1C45-BDA6-E454130D5F6F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8EC74-F464-1F46-853E-2227E7E96E3B}"/>
              </a:ext>
            </a:extLst>
          </p:cNvPr>
          <p:cNvSpPr/>
          <p:nvPr/>
        </p:nvSpPr>
        <p:spPr>
          <a:xfrm>
            <a:off x="5237018" y="454646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YellowtoRed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0;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red */</a:t>
            </a:r>
            <a:endParaRPr lang="sv-SE" dirty="0">
              <a:latin typeface="Monaco" pitchFamily="2" charset="77"/>
            </a:endParaRP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  <a:endParaRPr lang="sv-SE" dirty="0">
              <a:latin typeface="Monaco" pitchFamily="2" charset="77"/>
            </a:endParaRP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.RedtoGreen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430CB4-205B-774E-A541-D36027FD7EF5}"/>
              </a:ext>
            </a:extLst>
          </p:cNvPr>
          <p:cNvSpPr/>
          <p:nvPr/>
        </p:nvSpPr>
        <p:spPr>
          <a:xfrm>
            <a:off x="962220" y="461039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msgsrv</a:t>
            </a:r>
            <a:r>
              <a:rPr lang="sv-SE" dirty="0">
                <a:latin typeface="Monaco" pitchFamily="2" charset="77"/>
              </a:rPr>
              <a:t> </a:t>
            </a:r>
            <a:r>
              <a:rPr lang="sv-SE" dirty="0" err="1">
                <a:latin typeface="Monaco" pitchFamily="2" charset="77"/>
              </a:rPr>
              <a:t>RedtoGreen</a:t>
            </a:r>
            <a:r>
              <a:rPr lang="sv-SE" dirty="0">
                <a:latin typeface="Monaco" pitchFamily="2" charset="77"/>
              </a:rPr>
              <a:t>() {</a:t>
            </a:r>
          </a:p>
          <a:p>
            <a:r>
              <a:rPr lang="sv-SE" dirty="0">
                <a:latin typeface="Monaco" pitchFamily="2" charset="77"/>
              </a:rPr>
              <a:t>Color = 1; </a:t>
            </a:r>
            <a:r>
              <a:rPr lang="sv-SE" dirty="0">
                <a:solidFill>
                  <a:srgbClr val="009193"/>
                </a:solidFill>
                <a:latin typeface="Monaco" pitchFamily="2" charset="77"/>
              </a:rPr>
              <a:t>/* green */</a:t>
            </a:r>
          </a:p>
          <a:p>
            <a:r>
              <a:rPr lang="sv-SE" b="1" dirty="0" err="1">
                <a:solidFill>
                  <a:srgbClr val="7030A0"/>
                </a:solidFill>
                <a:latin typeface="Monaco" pitchFamily="2" charset="77"/>
              </a:rPr>
              <a:t>delay</a:t>
            </a:r>
            <a:r>
              <a:rPr lang="sv-SE" b="1" dirty="0">
                <a:solidFill>
                  <a:srgbClr val="7030A0"/>
                </a:solidFill>
                <a:latin typeface="Monaco" pitchFamily="2" charset="77"/>
              </a:rPr>
              <a:t>(2);</a:t>
            </a:r>
          </a:p>
          <a:p>
            <a:r>
              <a:rPr lang="sv-SE" dirty="0" err="1">
                <a:solidFill>
                  <a:srgbClr val="942193"/>
                </a:solidFill>
                <a:latin typeface="Monaco" pitchFamily="2" charset="77"/>
              </a:rPr>
              <a:t>self</a:t>
            </a:r>
            <a:r>
              <a:rPr lang="sv-SE" dirty="0" err="1">
                <a:latin typeface="Monaco" pitchFamily="2" charset="77"/>
              </a:rPr>
              <a:t>.GreentoYellow</a:t>
            </a:r>
            <a:r>
              <a:rPr lang="sv-SE" dirty="0">
                <a:latin typeface="Monaco" pitchFamily="2" charset="77"/>
              </a:rPr>
              <a:t>();</a:t>
            </a:r>
          </a:p>
          <a:p>
            <a:r>
              <a:rPr lang="sv-SE" dirty="0">
                <a:latin typeface="Monaco" pitchFamily="2" charset="77"/>
              </a:rPr>
              <a:t>}</a:t>
            </a:r>
          </a:p>
        </p:txBody>
      </p:sp>
      <p:pic>
        <p:nvPicPr>
          <p:cNvPr id="36" name="Picture 35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A9B7C8AA-0C94-8C45-8D1F-2838635709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47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F200573-1EE6-B741-8CF0-A7CFD7F5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45" b="24706"/>
          <a:stretch/>
        </p:blipFill>
        <p:spPr>
          <a:xfrm>
            <a:off x="3148391" y="2166237"/>
            <a:ext cx="490470" cy="1335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9B1F1-67AF-B34D-A9CB-F7509D5E6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33" y="2134958"/>
            <a:ext cx="463769" cy="133513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5724128" y="1760969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7387093" y="2124706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7118046" y="2561060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self.YellowtoRed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267313" y="3490841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01378-AD28-F54F-9A69-F901B52A6F05}"/>
              </a:ext>
            </a:extLst>
          </p:cNvPr>
          <p:cNvGrpSpPr/>
          <p:nvPr/>
        </p:nvGrpSpPr>
        <p:grpSpPr>
          <a:xfrm>
            <a:off x="1043608" y="1760969"/>
            <a:ext cx="2630031" cy="2063385"/>
            <a:chOff x="2775874" y="1097299"/>
            <a:chExt cx="2630031" cy="20633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11A1C-015B-5E4F-BA4F-4CCB8FBEF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752"/>
            <a:stretch/>
          </p:blipFill>
          <p:spPr>
            <a:xfrm>
              <a:off x="3821729" y="1484784"/>
              <a:ext cx="485534" cy="132086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783A04-D860-6044-A161-F02E4CCF672A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1CDE6C-153F-F84E-8163-7DD3D6B2100F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3E210A3-17F3-0144-A372-4661296D99E1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4E13C8-5D70-D749-9D45-6EA202CD66BD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521A43A-6454-8F4A-AF6A-0A1CD2F29DDD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Curved Right Arrow 20">
              <a:extLst>
                <a:ext uri="{FF2B5EF4-FFF2-40B4-BE49-F238E27FC236}">
                  <a16:creationId xmlns:a16="http://schemas.microsoft.com/office/drawing/2014/main" id="{F461F31A-5F87-4540-95B6-FE5789ADAA1B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3BCCA-6F98-AF44-88E5-15A082387097}"/>
                </a:ext>
              </a:extLst>
            </p:cNvPr>
            <p:cNvSpPr txBox="1"/>
            <p:nvPr/>
          </p:nvSpPr>
          <p:spPr>
            <a:xfrm rot="16200000">
              <a:off x="1928847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sp>
          <p:nvSpPr>
            <p:cNvPr id="23" name="Curved Right Arrow 22">
              <a:extLst>
                <a:ext uri="{FF2B5EF4-FFF2-40B4-BE49-F238E27FC236}">
                  <a16:creationId xmlns:a16="http://schemas.microsoft.com/office/drawing/2014/main" id="{9F1AE159-0089-464F-A8DC-A7C41580C309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3D3ED7-2662-5D4B-91C1-DDD5444828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56300" r="63134" b="29840"/>
          <a:stretch/>
        </p:blipFill>
        <p:spPr>
          <a:xfrm>
            <a:off x="886991" y="4253407"/>
            <a:ext cx="3298037" cy="17014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CF988-BA49-494D-AEA0-4B5E1954EE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56390" r="63020" b="29840"/>
          <a:stretch/>
        </p:blipFill>
        <p:spPr>
          <a:xfrm>
            <a:off x="5306123" y="4253407"/>
            <a:ext cx="3298037" cy="16791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3823D-2CF0-AC45-B863-96FB90DB6CB8}"/>
              </a:ext>
            </a:extLst>
          </p:cNvPr>
          <p:cNvSpPr txBox="1"/>
          <p:nvPr/>
        </p:nvSpPr>
        <p:spPr>
          <a:xfrm>
            <a:off x="4561616" y="252696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E41AB-C24E-894C-A96E-AFCDA2D2B3C6}"/>
                  </a:ext>
                </a:extLst>
              </p:cNvPr>
              <p:cNvSpPr txBox="1"/>
              <p:nvPr/>
            </p:nvSpPr>
            <p:spPr>
              <a:xfrm>
                <a:off x="865306" y="6314390"/>
                <a:ext cx="7980070" cy="4049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	</a:t>
                </a:r>
                <a:r>
                  <a:rPr lang="en-US" dirty="0">
                    <a:solidFill>
                      <a:srgbClr val="00B050"/>
                    </a:solidFill>
                    <a:sym typeface="Wingdings" pitchFamily="2" charset="2"/>
                  </a:rPr>
                  <a:t> 	</a:t>
                </a:r>
                <a:r>
                  <a:rPr lang="en-US" dirty="0">
                    <a:solidFill>
                      <a:srgbClr val="00B050"/>
                    </a:solidFill>
                  </a:rPr>
                  <a:t>NO CONCURRENT GREEN  ✓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E41AB-C24E-894C-A96E-AFCDA2D2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6" y="6314390"/>
                <a:ext cx="7980070" cy="404983"/>
              </a:xfrm>
              <a:prstGeom prst="rect">
                <a:avLst/>
              </a:prstGeom>
              <a:blipFill>
                <a:blip r:embed="rId8"/>
                <a:stretch>
                  <a:fillRect t="-3030" b="-2121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2">
            <a:extLst>
              <a:ext uri="{FF2B5EF4-FFF2-40B4-BE49-F238E27FC236}">
                <a16:creationId xmlns:a16="http://schemas.microsoft.com/office/drawing/2014/main" id="{721571CA-275C-004B-9B72-D6C28F8D7D53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pic>
        <p:nvPicPr>
          <p:cNvPr id="36" name="Picture 35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5948A9B8-A15B-8447-AEAF-4465100E4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0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Rebeca: The Modeling Language</a:t>
            </a:r>
            <a:br>
              <a:rPr lang="en-US" noProof="0" dirty="0"/>
            </a:br>
            <a:r>
              <a:rPr lang="en-US" noProof="0" dirty="0"/>
              <a:t>Asynchronous and Event-driven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47" y="1502848"/>
            <a:ext cx="7498080" cy="5105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400" b="1" noProof="0" dirty="0">
                <a:latin typeface="Times New Roman" pitchFamily="18" charset="0"/>
                <a:cs typeface="Times New Roman" pitchFamily="18" charset="0"/>
              </a:rPr>
              <a:t>Rebeca: </a:t>
            </a:r>
            <a:r>
              <a:rPr lang="en-US" sz="2400" b="1" u="sng" noProof="0" dirty="0">
                <a:latin typeface="Times New Roman" pitchFamily="18" charset="0"/>
                <a:cs typeface="Times New Roman" pitchFamily="18" charset="0"/>
              </a:rPr>
              <a:t>Re</a:t>
            </a: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active o</a:t>
            </a:r>
            <a:r>
              <a:rPr lang="en-US" sz="2400" b="1" u="sng" noProof="0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b="1" u="sng" noProof="0" dirty="0">
                <a:latin typeface="Times New Roman" pitchFamily="18" charset="0"/>
                <a:cs typeface="Times New Roman" pitchFamily="18" charset="0"/>
              </a:rPr>
              <a:t>ec</a:t>
            </a: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t l</a:t>
            </a:r>
            <a:r>
              <a:rPr lang="en-US" sz="2400" b="1" u="sng" noProof="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nguage </a:t>
            </a:r>
            <a:r>
              <a:rPr lang="en-US" sz="1400" noProof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(Sirjani, Movaghar, </a:t>
            </a:r>
            <a:r>
              <a:rPr lang="en-US" sz="1400" b="1" noProof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2001</a:t>
            </a:r>
            <a:r>
              <a:rPr lang="en-US" sz="1400" noProof="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  <a:buClr>
                <a:srgbClr val="860000"/>
              </a:buClr>
              <a:buSzPct val="110000"/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Based on Hewitt actors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Concurrent reactive objects (OO)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Java like syntax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Communication: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Asynchronous message passing: non-blocking send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Unbounded message queue for each rebec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No explicit receive</a:t>
            </a:r>
          </a:p>
          <a:p>
            <a:pPr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400" noProof="0" dirty="0">
                <a:latin typeface="Times New Roman" pitchFamily="18" charset="0"/>
                <a:cs typeface="Times New Roman" pitchFamily="18" charset="0"/>
              </a:rPr>
              <a:t>Computation: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Take a message from top of the queue and execute it</a:t>
            </a:r>
          </a:p>
          <a:p>
            <a:pPr lvl="1">
              <a:buClr>
                <a:srgbClr val="860000"/>
              </a:buClr>
              <a:buFont typeface="Wingdings" pitchFamily="2" charset="2"/>
              <a:buChar char="§"/>
            </a:pPr>
            <a:r>
              <a:rPr lang="en-US" sz="2000" noProof="0" dirty="0">
                <a:latin typeface="Times New Roman" pitchFamily="18" charset="0"/>
                <a:cs typeface="Times New Roman" pitchFamily="18" charset="0"/>
              </a:rPr>
              <a:t>Event-driven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70EE5-1DA6-4F34-AC98-292FDF766ED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4" descr="http://feederio.com/images/cache/9/a/4/d/2/9a4d2ada0ecb046274da393e18abc7eefd7a5c95.png">
            <a:extLst>
              <a:ext uri="{FF2B5EF4-FFF2-40B4-BE49-F238E27FC236}">
                <a16:creationId xmlns:a16="http://schemas.microsoft.com/office/drawing/2014/main" id="{A5E69EBC-A499-4B4C-9735-45BA1A0C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58" y="2343857"/>
            <a:ext cx="2873828" cy="184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478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F200573-1EE6-B741-8CF0-A7CFD7F5BB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45" b="24706"/>
          <a:stretch/>
        </p:blipFill>
        <p:spPr>
          <a:xfrm>
            <a:off x="3148391" y="2035609"/>
            <a:ext cx="490470" cy="1335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9B1F1-67AF-B34D-A9CB-F7509D5E6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33" y="2004330"/>
            <a:ext cx="463769" cy="1335131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E47BB00D-1B42-7749-A6DC-45BABB5C4741}"/>
              </a:ext>
            </a:extLst>
          </p:cNvPr>
          <p:cNvGrpSpPr/>
          <p:nvPr/>
        </p:nvGrpSpPr>
        <p:grpSpPr>
          <a:xfrm>
            <a:off x="5724128" y="1630341"/>
            <a:ext cx="1615897" cy="1729872"/>
            <a:chOff x="4017704" y="1136811"/>
            <a:chExt cx="1615897" cy="172987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960C5CB-18D5-8F4B-9B24-C2F8E97F4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24" y="1514635"/>
              <a:ext cx="463769" cy="1335131"/>
            </a:xfrm>
            <a:prstGeom prst="rect">
              <a:avLst/>
            </a:prstGeom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BCDD9D7-AA04-7D40-AA39-A60B13EE2F00}"/>
                </a:ext>
              </a:extLst>
            </p:cNvPr>
            <p:cNvGrpSpPr/>
            <p:nvPr/>
          </p:nvGrpSpPr>
          <p:grpSpPr>
            <a:xfrm>
              <a:off x="4017704" y="1136811"/>
              <a:ext cx="1615897" cy="1729872"/>
              <a:chOff x="4017704" y="1136811"/>
              <a:chExt cx="1615897" cy="172987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535F9D-8229-E148-86CF-08952B8CC992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1472D43-D6D7-DC46-85B5-41B4C0785116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1942DC5-C2D0-9A4F-821C-6FADD7582AFA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006C2FF-0A81-4041-BC4A-8680C92061E8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BCD52E33-9562-3147-BB16-6E825DA2AA1C}"/>
              </a:ext>
            </a:extLst>
          </p:cNvPr>
          <p:cNvSpPr/>
          <p:nvPr/>
        </p:nvSpPr>
        <p:spPr>
          <a:xfrm flipH="1">
            <a:off x="7387093" y="1994078"/>
            <a:ext cx="554722" cy="1335131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98F2B7-2C58-904A-97D3-7BA8049F4D2D}"/>
              </a:ext>
            </a:extLst>
          </p:cNvPr>
          <p:cNvSpPr txBox="1"/>
          <p:nvPr/>
        </p:nvSpPr>
        <p:spPr>
          <a:xfrm rot="5400000">
            <a:off x="7118046" y="243043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self.YellowtoRed</a:t>
            </a:r>
            <a:r>
              <a:rPr lang="en-US" dirty="0"/>
              <a:t>( 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4BC811-206E-0244-9700-64A36991A3FE}"/>
              </a:ext>
            </a:extLst>
          </p:cNvPr>
          <p:cNvSpPr txBox="1"/>
          <p:nvPr/>
        </p:nvSpPr>
        <p:spPr>
          <a:xfrm>
            <a:off x="4267313" y="336021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: 4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8501378-AD28-F54F-9A69-F901B52A6F05}"/>
              </a:ext>
            </a:extLst>
          </p:cNvPr>
          <p:cNvGrpSpPr/>
          <p:nvPr/>
        </p:nvGrpSpPr>
        <p:grpSpPr>
          <a:xfrm>
            <a:off x="1043608" y="1630341"/>
            <a:ext cx="2630031" cy="2063385"/>
            <a:chOff x="2775874" y="1097299"/>
            <a:chExt cx="2630031" cy="206338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D11A1C-015B-5E4F-BA4F-4CCB8FBEF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752"/>
            <a:stretch/>
          </p:blipFill>
          <p:spPr>
            <a:xfrm>
              <a:off x="3821729" y="1484784"/>
              <a:ext cx="485534" cy="132086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4783A04-D860-6044-A161-F02E4CCF672A}"/>
                </a:ext>
              </a:extLst>
            </p:cNvPr>
            <p:cNvGrpSpPr/>
            <p:nvPr/>
          </p:nvGrpSpPr>
          <p:grpSpPr>
            <a:xfrm>
              <a:off x="3790008" y="1124744"/>
              <a:ext cx="1615897" cy="1729872"/>
              <a:chOff x="4017704" y="1136811"/>
              <a:chExt cx="1615897" cy="172987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1CDE6C-153F-F84E-8163-7DD3D6B2100F}"/>
                  </a:ext>
                </a:extLst>
              </p:cNvPr>
              <p:cNvSpPr txBox="1"/>
              <p:nvPr/>
            </p:nvSpPr>
            <p:spPr>
              <a:xfrm>
                <a:off x="4128062" y="1136811"/>
                <a:ext cx="30649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1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3E210A3-17F3-0144-A372-4661296D99E1}"/>
                  </a:ext>
                </a:extLst>
              </p:cNvPr>
              <p:cNvSpPr/>
              <p:nvPr/>
            </p:nvSpPr>
            <p:spPr>
              <a:xfrm>
                <a:off x="401770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B4E13C8-5D70-D749-9D45-6EA202CD66BD}"/>
                  </a:ext>
                </a:extLst>
              </p:cNvPr>
              <p:cNvSpPr txBox="1"/>
              <p:nvPr/>
            </p:nvSpPr>
            <p:spPr>
              <a:xfrm>
                <a:off x="5208182" y="1136811"/>
                <a:ext cx="34176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2</a:t>
                </a: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521A43A-6454-8F4A-AF6A-0A1CD2F29DDD}"/>
                  </a:ext>
                </a:extLst>
              </p:cNvPr>
              <p:cNvSpPr/>
              <p:nvPr/>
            </p:nvSpPr>
            <p:spPr>
              <a:xfrm>
                <a:off x="5097824" y="1246097"/>
                <a:ext cx="535777" cy="1620586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Curved Right Arrow 20">
              <a:extLst>
                <a:ext uri="{FF2B5EF4-FFF2-40B4-BE49-F238E27FC236}">
                  <a16:creationId xmlns:a16="http://schemas.microsoft.com/office/drawing/2014/main" id="{F461F31A-5F87-4540-95B6-FE5789ADAA1B}"/>
                </a:ext>
              </a:extLst>
            </p:cNvPr>
            <p:cNvSpPr/>
            <p:nvPr/>
          </p:nvSpPr>
          <p:spPr>
            <a:xfrm>
              <a:off x="3149233" y="1461427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103BCCA-6F98-AF44-88E5-15A082387097}"/>
                </a:ext>
              </a:extLst>
            </p:cNvPr>
            <p:cNvSpPr txBox="1"/>
            <p:nvPr/>
          </p:nvSpPr>
          <p:spPr>
            <a:xfrm rot="16200000">
              <a:off x="1928847" y="1944326"/>
              <a:ext cx="2063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self.RedtoGreen</a:t>
              </a:r>
              <a:r>
                <a:rPr lang="en-US" dirty="0"/>
                <a:t>( )</a:t>
              </a:r>
            </a:p>
          </p:txBody>
        </p:sp>
        <p:sp>
          <p:nvSpPr>
            <p:cNvPr id="23" name="Curved Right Arrow 22">
              <a:extLst>
                <a:ext uri="{FF2B5EF4-FFF2-40B4-BE49-F238E27FC236}">
                  <a16:creationId xmlns:a16="http://schemas.microsoft.com/office/drawing/2014/main" id="{9F1AE159-0089-464F-A8DC-A7C41580C309}"/>
                </a:ext>
              </a:extLst>
            </p:cNvPr>
            <p:cNvSpPr/>
            <p:nvPr/>
          </p:nvSpPr>
          <p:spPr>
            <a:xfrm>
              <a:off x="3145262" y="1441936"/>
              <a:ext cx="576064" cy="1335131"/>
            </a:xfrm>
            <a:prstGeom prst="curved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53D3ED7-2662-5D4B-91C1-DDD5444828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56300" r="63134" b="29840"/>
          <a:stretch/>
        </p:blipFill>
        <p:spPr>
          <a:xfrm>
            <a:off x="886991" y="4122779"/>
            <a:ext cx="3298037" cy="170147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CF988-BA49-494D-AEA0-4B5E1954EE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56390" r="63020" b="29840"/>
          <a:stretch/>
        </p:blipFill>
        <p:spPr>
          <a:xfrm>
            <a:off x="5306123" y="4122779"/>
            <a:ext cx="3298037" cy="1679118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3823D-2CF0-AC45-B863-96FB90DB6CB8}"/>
              </a:ext>
            </a:extLst>
          </p:cNvPr>
          <p:cNvSpPr txBox="1"/>
          <p:nvPr/>
        </p:nvSpPr>
        <p:spPr>
          <a:xfrm>
            <a:off x="4561616" y="2396341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E41AB-C24E-894C-A96E-AFCDA2D2B3C6}"/>
                  </a:ext>
                </a:extLst>
              </p:cNvPr>
              <p:cNvSpPr txBox="1"/>
              <p:nvPr/>
            </p:nvSpPr>
            <p:spPr>
              <a:xfrm>
                <a:off x="865306" y="6183762"/>
                <a:ext cx="7980070" cy="4049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	</a:t>
                </a:r>
                <a:r>
                  <a:rPr lang="en-US" dirty="0">
                    <a:solidFill>
                      <a:srgbClr val="00B050"/>
                    </a:solidFill>
                    <a:sym typeface="Wingdings" pitchFamily="2" charset="2"/>
                  </a:rPr>
                  <a:t> 	</a:t>
                </a:r>
                <a:r>
                  <a:rPr lang="en-US" dirty="0">
                    <a:solidFill>
                      <a:srgbClr val="00B050"/>
                    </a:solidFill>
                  </a:rPr>
                  <a:t>NO CONCURRENT GREEN  ✓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BE41AB-C24E-894C-A96E-AFCDA2D2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6" y="6183762"/>
                <a:ext cx="7980070" cy="404983"/>
              </a:xfrm>
              <a:prstGeom prst="rect">
                <a:avLst/>
              </a:prstGeom>
              <a:blipFill>
                <a:blip r:embed="rId8"/>
                <a:stretch>
                  <a:fillRect t="-3030" b="-1818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BEC1B3B-A516-E948-9F9A-FA0830CC1CE4}"/>
              </a:ext>
            </a:extLst>
          </p:cNvPr>
          <p:cNvSpPr txBox="1"/>
          <p:nvPr/>
        </p:nvSpPr>
        <p:spPr>
          <a:xfrm>
            <a:off x="3543233" y="1574745"/>
            <a:ext cx="2874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0" dirty="0">
                <a:solidFill>
                  <a:srgbClr val="00B050"/>
                </a:solidFill>
              </a:rPr>
              <a:t>✓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3CCA040-AC92-E04B-97B7-128BCD08336C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pic>
        <p:nvPicPr>
          <p:cNvPr id="37" name="Picture 36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D2E6B4B1-9D05-A247-96C9-EA14BAAEEE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48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rectTTL.mp4">
            <a:hlinkClick r:id="" action="ppaction://media"/>
            <a:extLst>
              <a:ext uri="{FF2B5EF4-FFF2-40B4-BE49-F238E27FC236}">
                <a16:creationId xmlns:a16="http://schemas.microsoft.com/office/drawing/2014/main" id="{EBD176F7-72D0-834A-BB1B-75A67F958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5576" y="1583940"/>
            <a:ext cx="7596336" cy="4272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F9EAF-DAB3-FA4F-A377-E93263481336}"/>
              </a:ext>
            </a:extLst>
          </p:cNvPr>
          <p:cNvSpPr txBox="1"/>
          <p:nvPr/>
        </p:nvSpPr>
        <p:spPr>
          <a:xfrm>
            <a:off x="3543233" y="1052231"/>
            <a:ext cx="287450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0" dirty="0">
                <a:solidFill>
                  <a:srgbClr val="00B050"/>
                </a:solidFill>
              </a:rPr>
              <a:t>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34647-115E-AF46-9079-10AC6C1B8903}"/>
                  </a:ext>
                </a:extLst>
              </p:cNvPr>
              <p:cNvSpPr txBox="1"/>
              <p:nvPr/>
            </p:nvSpPr>
            <p:spPr>
              <a:xfrm>
                <a:off x="755576" y="6042527"/>
                <a:ext cx="7980070" cy="40498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sv-SE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sv-SE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sv-SE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v-SE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¬</m:t>
                        </m:r>
                        <m:d>
                          <m:dPr>
                            <m:ctrlP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∧  </m:t>
                            </m:r>
                            <m:r>
                              <a:rPr lang="sv-SE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𝑔𝑟𝑒𝑒</m:t>
                            </m:r>
                            <m:sSub>
                              <m:sSubPr>
                                <m:ctrlP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sv-SE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	</a:t>
                </a:r>
                <a:r>
                  <a:rPr lang="en-US" dirty="0">
                    <a:solidFill>
                      <a:srgbClr val="00B050"/>
                    </a:solidFill>
                    <a:sym typeface="Wingdings" pitchFamily="2" charset="2"/>
                  </a:rPr>
                  <a:t> 	</a:t>
                </a:r>
                <a:r>
                  <a:rPr lang="en-US" dirty="0">
                    <a:solidFill>
                      <a:srgbClr val="00B050"/>
                    </a:solidFill>
                  </a:rPr>
                  <a:t>NO CONCURRENT GREEN  ✓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934647-115E-AF46-9079-10AC6C1B8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6042527"/>
                <a:ext cx="7980070" cy="404983"/>
              </a:xfrm>
              <a:prstGeom prst="rect">
                <a:avLst/>
              </a:prstGeom>
              <a:blipFill>
                <a:blip r:embed="rId6"/>
                <a:stretch>
                  <a:fillRect t="-3030" b="-1818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1D9CD3E9-375A-7B45-A074-1267A0604335}"/>
              </a:ext>
            </a:extLst>
          </p:cNvPr>
          <p:cNvSpPr>
            <a:spLocks/>
          </p:cNvSpPr>
          <p:nvPr/>
        </p:nvSpPr>
        <p:spPr bwMode="auto">
          <a:xfrm>
            <a:off x="356921" y="337172"/>
            <a:ext cx="7911703" cy="9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FFFFFF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Timed Rebeca Model: Traffic Lights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sv-SE" sz="3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Different shift in time </a:t>
            </a:r>
          </a:p>
        </p:txBody>
      </p:sp>
      <p:pic>
        <p:nvPicPr>
          <p:cNvPr id="6" name="Picture 5" descr="A clock is shown at the time&#13;&#10;&#13;&#10;Description automatically generated">
            <a:extLst>
              <a:ext uri="{FF2B5EF4-FFF2-40B4-BE49-F238E27FC236}">
                <a16:creationId xmlns:a16="http://schemas.microsoft.com/office/drawing/2014/main" id="{3F6FD7E6-DB0B-5444-9D28-5A0DC2E9C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6307" y="149026"/>
            <a:ext cx="682247" cy="6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24" y="75338"/>
            <a:ext cx="876562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Model Checking of Timed 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3962400"/>
            <a:ext cx="2286000" cy="658368"/>
          </a:xfrm>
        </p:spPr>
        <p:txBody>
          <a:bodyPr/>
          <a:lstStyle/>
          <a:p>
            <a:pPr marL="82296" indent="0">
              <a:buNone/>
            </a:pPr>
            <a:r>
              <a:rPr lang="en-US" dirty="0"/>
              <a:t>State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914400" rtl="0" eaLnBrk="1" latinLnBrk="0" hangingPunct="1">
              <a:defRPr kumimoji="0" sz="1200" kern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E70EE5-1DA6-4F34-AC98-292FDF766ED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95462" y="1569867"/>
            <a:ext cx="1524000" cy="601209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/>
              <a:t>Model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5400000">
            <a:off x="3334512" y="28376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67200" y="3031038"/>
            <a:ext cx="2362200" cy="7789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2296" indent="0">
              <a:buNone/>
            </a:pPr>
            <a:r>
              <a:rPr lang="en-US"/>
              <a:t>To do Analysis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819399" y="4685728"/>
            <a:ext cx="6222691" cy="174213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Timed Automata</a:t>
            </a:r>
          </a:p>
          <a:p>
            <a:r>
              <a:rPr lang="en-US" dirty="0"/>
              <a:t>Timed Transition System</a:t>
            </a:r>
          </a:p>
          <a:p>
            <a:r>
              <a:rPr lang="en-US" sz="4100" b="1" dirty="0">
                <a:solidFill>
                  <a:srgbClr val="C00000"/>
                </a:solidFill>
              </a:rPr>
              <a:t>Floating Time Transition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04E445-9524-F84B-8980-37EF56E8E153}"/>
              </a:ext>
            </a:extLst>
          </p:cNvPr>
          <p:cNvSpPr/>
          <p:nvPr/>
        </p:nvSpPr>
        <p:spPr>
          <a:xfrm>
            <a:off x="126124" y="115849"/>
            <a:ext cx="8915966" cy="121963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ADF24-351A-D446-A72E-F9C3F3ADC7FE}"/>
              </a:ext>
            </a:extLst>
          </p:cNvPr>
          <p:cNvSpPr txBox="1"/>
          <p:nvPr/>
        </p:nvSpPr>
        <p:spPr>
          <a:xfrm>
            <a:off x="6989773" y="1002177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Ehsan </a:t>
            </a:r>
            <a:r>
              <a:rPr lang="en-US" dirty="0" err="1">
                <a:solidFill>
                  <a:schemeClr val="bg1"/>
                </a:solidFill>
              </a:rPr>
              <a:t>Khamespanah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BEC960-1BA6-804F-900E-D5F2244CC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15" y="1492213"/>
            <a:ext cx="1812737" cy="20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 of models </a:t>
            </a:r>
          </a:p>
        </p:txBody>
      </p:sp>
      <p:pic>
        <p:nvPicPr>
          <p:cNvPr id="4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47" y="3783881"/>
            <a:ext cx="977310" cy="914122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80" y="2398701"/>
            <a:ext cx="977310" cy="914122"/>
          </a:xfrm>
          <a:prstGeom prst="rect">
            <a:avLst/>
          </a:prstGeom>
        </p:spPr>
      </p:pic>
      <p:pic>
        <p:nvPicPr>
          <p:cNvPr id="6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814" y="2384042"/>
            <a:ext cx="977310" cy="91412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04442" y="3939737"/>
            <a:ext cx="1452932" cy="774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&lt;S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′,S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′,S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′&gt;</a:t>
            </a:r>
            <a:endParaRPr lang="en-US" sz="1500" baseline="-250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608688" y="2629934"/>
            <a:ext cx="1353623" cy="784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&lt;S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,S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,S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  <a:endParaRPr lang="en-US" sz="1500" baseline="-25000" dirty="0">
              <a:solidFill>
                <a:schemeClr val="tx1"/>
              </a:solidFill>
            </a:endParaRPr>
          </a:p>
        </p:txBody>
      </p:sp>
      <p:cxnSp>
        <p:nvCxnSpPr>
          <p:cNvPr id="9" name="Curved Connector 8"/>
          <p:cNvCxnSpPr>
            <a:stCxn id="8" idx="4"/>
            <a:endCxn id="7" idx="0"/>
          </p:cNvCxnSpPr>
          <p:nvPr/>
        </p:nvCxnSpPr>
        <p:spPr>
          <a:xfrm rot="16200000" flipH="1">
            <a:off x="6045749" y="3654579"/>
            <a:ext cx="524909" cy="45408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0" y="2956705"/>
            <a:ext cx="1190504" cy="1190504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7209327" y="3919513"/>
            <a:ext cx="1524470" cy="7742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&lt;S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′,S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,S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  <a:endParaRPr lang="en-US" sz="1500" baseline="-25000" dirty="0">
              <a:solidFill>
                <a:schemeClr val="tx1"/>
              </a:solidFill>
            </a:endParaRPr>
          </a:p>
        </p:txBody>
      </p:sp>
      <p:cxnSp>
        <p:nvCxnSpPr>
          <p:cNvPr id="30" name="Curved Connector 29"/>
          <p:cNvCxnSpPr>
            <a:stCxn id="31" idx="4"/>
            <a:endCxn id="29" idx="0"/>
          </p:cNvCxnSpPr>
          <p:nvPr/>
        </p:nvCxnSpPr>
        <p:spPr>
          <a:xfrm rot="16200000" flipH="1">
            <a:off x="7717416" y="3665367"/>
            <a:ext cx="506042" cy="2251"/>
          </a:xfrm>
          <a:prstGeom prst="curvedConnector3">
            <a:avLst>
              <a:gd name="adj1" fmla="val 50000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292500" y="2628577"/>
            <a:ext cx="1353623" cy="784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r>
              <a:rPr lang="en-US" sz="1500" dirty="0">
                <a:solidFill>
                  <a:schemeClr val="tx1"/>
                </a:solidFill>
              </a:rPr>
              <a:t>&lt;S</a:t>
            </a:r>
            <a:r>
              <a:rPr lang="en-US" sz="1500" baseline="-25000" dirty="0">
                <a:solidFill>
                  <a:schemeClr val="tx1"/>
                </a:solidFill>
              </a:rPr>
              <a:t>1</a:t>
            </a:r>
            <a:r>
              <a:rPr lang="en-US" sz="1500" dirty="0">
                <a:solidFill>
                  <a:schemeClr val="tx1"/>
                </a:solidFill>
              </a:rPr>
              <a:t>,S</a:t>
            </a:r>
            <a:r>
              <a:rPr lang="en-US" sz="1500" baseline="-25000" dirty="0">
                <a:solidFill>
                  <a:schemeClr val="tx1"/>
                </a:solidFill>
              </a:rPr>
              <a:t>2</a:t>
            </a:r>
            <a:r>
              <a:rPr lang="en-US" sz="1500" dirty="0">
                <a:solidFill>
                  <a:schemeClr val="tx1"/>
                </a:solidFill>
              </a:rPr>
              <a:t>,S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dirty="0">
                <a:solidFill>
                  <a:schemeClr val="tx1"/>
                </a:solidFill>
              </a:rPr>
              <a:t>&gt;</a:t>
            </a:r>
            <a:endParaRPr lang="en-US" sz="1500" baseline="-25000" dirty="0">
              <a:solidFill>
                <a:schemeClr val="tx1"/>
              </a:solidFill>
            </a:endParaRPr>
          </a:p>
        </p:txBody>
      </p:sp>
      <p:cxnSp>
        <p:nvCxnSpPr>
          <p:cNvPr id="42" name="Curved Connector 41"/>
          <p:cNvCxnSpPr>
            <a:stCxn id="8" idx="7"/>
            <a:endCxn id="31" idx="1"/>
          </p:cNvCxnSpPr>
          <p:nvPr/>
        </p:nvCxnSpPr>
        <p:spPr>
          <a:xfrm rot="5400000" flipH="1" flipV="1">
            <a:off x="7126726" y="2380874"/>
            <a:ext cx="1358" cy="726655"/>
          </a:xfrm>
          <a:prstGeom prst="curvedConnector3">
            <a:avLst>
              <a:gd name="adj1" fmla="val 21197238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31" idx="0"/>
            <a:endCxn id="8" idx="0"/>
          </p:cNvCxnSpPr>
          <p:nvPr/>
        </p:nvCxnSpPr>
        <p:spPr>
          <a:xfrm rot="16200000" flipH="1" flipV="1">
            <a:off x="7126727" y="1787350"/>
            <a:ext cx="1358" cy="1683812"/>
          </a:xfrm>
          <a:prstGeom prst="curvedConnector3">
            <a:avLst>
              <a:gd name="adj1" fmla="val -19632486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2769" y="5094550"/>
            <a:ext cx="2261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Distributed System Implementation</a:t>
            </a:r>
          </a:p>
        </p:txBody>
      </p:sp>
      <p:sp>
        <p:nvSpPr>
          <p:cNvPr id="78" name="Flowchart: Process 77"/>
          <p:cNvSpPr/>
          <p:nvPr/>
        </p:nvSpPr>
        <p:spPr>
          <a:xfrm>
            <a:off x="3952579" y="2934231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Flowchart: Process 78"/>
          <p:cNvSpPr/>
          <p:nvPr/>
        </p:nvSpPr>
        <p:spPr>
          <a:xfrm>
            <a:off x="4148269" y="2934231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Flowchart: Process 79"/>
          <p:cNvSpPr/>
          <p:nvPr/>
        </p:nvSpPr>
        <p:spPr>
          <a:xfrm>
            <a:off x="4335882" y="2934231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Flowchart: Process 82"/>
          <p:cNvSpPr/>
          <p:nvPr/>
        </p:nvSpPr>
        <p:spPr>
          <a:xfrm>
            <a:off x="3952580" y="2934232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Flowchart: Process 83"/>
          <p:cNvSpPr/>
          <p:nvPr/>
        </p:nvSpPr>
        <p:spPr>
          <a:xfrm>
            <a:off x="4148270" y="2934232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Flowchart: Process 84"/>
          <p:cNvSpPr/>
          <p:nvPr/>
        </p:nvSpPr>
        <p:spPr>
          <a:xfrm>
            <a:off x="4335883" y="2934232"/>
            <a:ext cx="192676" cy="175297"/>
          </a:xfrm>
          <a:prstGeom prst="flowChartProcess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91" name="Group 90"/>
          <p:cNvGrpSpPr/>
          <p:nvPr/>
        </p:nvGrpSpPr>
        <p:grpSpPr>
          <a:xfrm>
            <a:off x="3702419" y="2518816"/>
            <a:ext cx="929333" cy="923195"/>
            <a:chOff x="4991974" y="1720392"/>
            <a:chExt cx="1239111" cy="1455793"/>
          </a:xfrm>
        </p:grpSpPr>
        <p:sp>
          <p:nvSpPr>
            <p:cNvPr id="87" name="Oval 86"/>
            <p:cNvSpPr/>
            <p:nvPr/>
          </p:nvSpPr>
          <p:spPr>
            <a:xfrm>
              <a:off x="4991974" y="1720392"/>
              <a:ext cx="1239111" cy="1455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Actor</a:t>
              </a:r>
            </a:p>
            <a:p>
              <a:pPr algn="ctr"/>
              <a:endParaRPr lang="en-US" sz="1350" dirty="0"/>
            </a:p>
            <a:p>
              <a:pPr algn="ctr"/>
              <a:endParaRPr lang="en-US" sz="1350" dirty="0"/>
            </a:p>
          </p:txBody>
        </p:sp>
        <p:sp>
          <p:nvSpPr>
            <p:cNvPr id="88" name="Flowchart: Process 87"/>
            <p:cNvSpPr/>
            <p:nvPr/>
          </p:nvSpPr>
          <p:spPr>
            <a:xfrm>
              <a:off x="527010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Flowchart: Process 88"/>
            <p:cNvSpPr/>
            <p:nvPr/>
          </p:nvSpPr>
          <p:spPr>
            <a:xfrm>
              <a:off x="553102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lowchart: Process 89"/>
            <p:cNvSpPr/>
            <p:nvPr/>
          </p:nvSpPr>
          <p:spPr>
            <a:xfrm>
              <a:off x="5781179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164603" y="3764094"/>
            <a:ext cx="929333" cy="923195"/>
            <a:chOff x="4991974" y="1720392"/>
            <a:chExt cx="1239111" cy="1455793"/>
          </a:xfrm>
        </p:grpSpPr>
        <p:sp>
          <p:nvSpPr>
            <p:cNvPr id="93" name="Oval 92"/>
            <p:cNvSpPr/>
            <p:nvPr/>
          </p:nvSpPr>
          <p:spPr>
            <a:xfrm>
              <a:off x="4991974" y="1720392"/>
              <a:ext cx="1239111" cy="1455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Actor</a:t>
              </a:r>
            </a:p>
            <a:p>
              <a:pPr algn="ctr"/>
              <a:endParaRPr lang="en-US" sz="1350" dirty="0"/>
            </a:p>
            <a:p>
              <a:pPr algn="ctr"/>
              <a:endParaRPr lang="en-US" sz="1350" dirty="0"/>
            </a:p>
          </p:txBody>
        </p:sp>
        <p:sp>
          <p:nvSpPr>
            <p:cNvPr id="94" name="Flowchart: Process 93"/>
            <p:cNvSpPr/>
            <p:nvPr/>
          </p:nvSpPr>
          <p:spPr>
            <a:xfrm>
              <a:off x="527010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5" name="Flowchart: Process 94"/>
            <p:cNvSpPr/>
            <p:nvPr/>
          </p:nvSpPr>
          <p:spPr>
            <a:xfrm>
              <a:off x="553102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6" name="Flowchart: Process 95"/>
            <p:cNvSpPr/>
            <p:nvPr/>
          </p:nvSpPr>
          <p:spPr>
            <a:xfrm>
              <a:off x="5781179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255731" y="3764094"/>
            <a:ext cx="929333" cy="923195"/>
            <a:chOff x="4991974" y="1720392"/>
            <a:chExt cx="1239111" cy="1455793"/>
          </a:xfrm>
        </p:grpSpPr>
        <p:sp>
          <p:nvSpPr>
            <p:cNvPr id="98" name="Oval 97"/>
            <p:cNvSpPr/>
            <p:nvPr/>
          </p:nvSpPr>
          <p:spPr>
            <a:xfrm>
              <a:off x="4991974" y="1720392"/>
              <a:ext cx="1239111" cy="14557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Actor</a:t>
              </a:r>
            </a:p>
            <a:p>
              <a:pPr algn="ctr"/>
              <a:endParaRPr lang="en-US" sz="1350" dirty="0"/>
            </a:p>
            <a:p>
              <a:pPr algn="ctr"/>
              <a:endParaRPr lang="en-US" sz="1350" dirty="0"/>
            </a:p>
          </p:txBody>
        </p:sp>
        <p:sp>
          <p:nvSpPr>
            <p:cNvPr id="99" name="Flowchart: Process 98"/>
            <p:cNvSpPr/>
            <p:nvPr/>
          </p:nvSpPr>
          <p:spPr>
            <a:xfrm>
              <a:off x="527010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Flowchart: Process 99"/>
            <p:cNvSpPr/>
            <p:nvPr/>
          </p:nvSpPr>
          <p:spPr>
            <a:xfrm>
              <a:off x="5531028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Flowchart: Process 100"/>
            <p:cNvSpPr/>
            <p:nvPr/>
          </p:nvSpPr>
          <p:spPr>
            <a:xfrm>
              <a:off x="5781179" y="2769311"/>
              <a:ext cx="256901" cy="233729"/>
            </a:xfrm>
            <a:prstGeom prst="flowChartProcess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" name="Oval 19"/>
          <p:cNvSpPr/>
          <p:nvPr/>
        </p:nvSpPr>
        <p:spPr>
          <a:xfrm>
            <a:off x="3505752" y="2814216"/>
            <a:ext cx="240030" cy="240030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Oval 20"/>
          <p:cNvSpPr/>
          <p:nvPr/>
        </p:nvSpPr>
        <p:spPr>
          <a:xfrm>
            <a:off x="3221498" y="4769342"/>
            <a:ext cx="240030" cy="240030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2" name="Oval 21"/>
          <p:cNvSpPr/>
          <p:nvPr/>
        </p:nvSpPr>
        <p:spPr>
          <a:xfrm>
            <a:off x="4684285" y="4729294"/>
            <a:ext cx="240030" cy="240030"/>
          </a:xfrm>
          <a:prstGeom prst="ellipse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445095" y="5179084"/>
            <a:ext cx="226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 Model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91896" y="5121538"/>
            <a:ext cx="285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 for Verification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039473" y="2079396"/>
            <a:ext cx="339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ym typeface="Symbol" panose="05050102010706020507" pitchFamily="18" charset="2"/>
              </a:rPr>
              <a:t></a:t>
            </a:r>
            <a:endParaRPr lang="en-US" sz="1500" dirty="0"/>
          </a:p>
        </p:txBody>
      </p:sp>
      <p:sp>
        <p:nvSpPr>
          <p:cNvPr id="106" name="TextBox 105"/>
          <p:cNvSpPr txBox="1"/>
          <p:nvPr/>
        </p:nvSpPr>
        <p:spPr>
          <a:xfrm>
            <a:off x="7032794" y="2548222"/>
            <a:ext cx="339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ym typeface="Symbol" panose="05050102010706020507" pitchFamily="18" charset="2"/>
              </a:rPr>
              <a:t></a:t>
            </a:r>
            <a:endParaRPr lang="en-US" sz="1500" dirty="0"/>
          </a:p>
        </p:txBody>
      </p:sp>
      <p:cxnSp>
        <p:nvCxnSpPr>
          <p:cNvPr id="107" name="Curved Connector 106"/>
          <p:cNvCxnSpPr>
            <a:stCxn id="29" idx="4"/>
            <a:endCxn id="7" idx="4"/>
          </p:cNvCxnSpPr>
          <p:nvPr/>
        </p:nvCxnSpPr>
        <p:spPr>
          <a:xfrm rot="5400000">
            <a:off x="7141124" y="3883579"/>
            <a:ext cx="20224" cy="1640654"/>
          </a:xfrm>
          <a:prstGeom prst="curvedConnector3">
            <a:avLst>
              <a:gd name="adj1" fmla="val 947766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051316" y="4648967"/>
            <a:ext cx="339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ym typeface="Symbol" panose="05050102010706020507" pitchFamily="18" charset="2"/>
              </a:rPr>
              <a:t></a:t>
            </a:r>
            <a:endParaRPr lang="en-US" sz="1500" dirty="0"/>
          </a:p>
        </p:txBody>
      </p:sp>
      <p:cxnSp>
        <p:nvCxnSpPr>
          <p:cNvPr id="109" name="Curved Connector 108"/>
          <p:cNvCxnSpPr>
            <a:stCxn id="7" idx="5"/>
            <a:endCxn id="29" idx="3"/>
          </p:cNvCxnSpPr>
          <p:nvPr/>
        </p:nvCxnSpPr>
        <p:spPr>
          <a:xfrm rot="5400000" flipH="1" flipV="1">
            <a:off x="7128476" y="4296523"/>
            <a:ext cx="20224" cy="587984"/>
          </a:xfrm>
          <a:prstGeom prst="curvedConnector3">
            <a:avLst>
              <a:gd name="adj1" fmla="val -644695"/>
            </a:avLst>
          </a:prstGeom>
          <a:ln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065083" y="4862007"/>
            <a:ext cx="3397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ym typeface="Symbol" panose="05050102010706020507" pitchFamily="18" charset="2"/>
              </a:rPr>
              <a:t></a:t>
            </a:r>
            <a:endParaRPr lang="en-US" sz="15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DFAFDD1-8788-3B44-AA7C-7720C84C3834}"/>
              </a:ext>
            </a:extLst>
          </p:cNvPr>
          <p:cNvSpPr/>
          <p:nvPr/>
        </p:nvSpPr>
        <p:spPr>
          <a:xfrm>
            <a:off x="220718" y="2079395"/>
            <a:ext cx="2683302" cy="3661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B1D8828-8A0B-2347-864B-A82C48E7923D}"/>
              </a:ext>
            </a:extLst>
          </p:cNvPr>
          <p:cNvSpPr/>
          <p:nvPr/>
        </p:nvSpPr>
        <p:spPr>
          <a:xfrm>
            <a:off x="2974503" y="2088769"/>
            <a:ext cx="2511709" cy="3661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C1E8639-F34D-124E-B48E-09DBE00889C6}"/>
              </a:ext>
            </a:extLst>
          </p:cNvPr>
          <p:cNvSpPr/>
          <p:nvPr/>
        </p:nvSpPr>
        <p:spPr>
          <a:xfrm>
            <a:off x="5573176" y="2079394"/>
            <a:ext cx="3222661" cy="3661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A8F353FB-8A9B-B049-AB0C-AAF6AFDEAFE4}"/>
              </a:ext>
            </a:extLst>
          </p:cNvPr>
          <p:cNvSpPr/>
          <p:nvPr/>
        </p:nvSpPr>
        <p:spPr>
          <a:xfrm rot="5400000">
            <a:off x="2450846" y="4910338"/>
            <a:ext cx="555677" cy="2380871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Up Arrow 51">
            <a:extLst>
              <a:ext uri="{FF2B5EF4-FFF2-40B4-BE49-F238E27FC236}">
                <a16:creationId xmlns:a16="http://schemas.microsoft.com/office/drawing/2014/main" id="{519BD347-98CB-334E-807A-100208B91F6B}"/>
              </a:ext>
            </a:extLst>
          </p:cNvPr>
          <p:cNvSpPr/>
          <p:nvPr/>
        </p:nvSpPr>
        <p:spPr>
          <a:xfrm rot="16200000">
            <a:off x="2409925" y="5326276"/>
            <a:ext cx="551736" cy="2511709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rved Left Arrow 2">
            <a:extLst>
              <a:ext uri="{FF2B5EF4-FFF2-40B4-BE49-F238E27FC236}">
                <a16:creationId xmlns:a16="http://schemas.microsoft.com/office/drawing/2014/main" id="{C46417CE-A2C2-E443-9E7D-375C9F5090F0}"/>
              </a:ext>
            </a:extLst>
          </p:cNvPr>
          <p:cNvSpPr/>
          <p:nvPr/>
        </p:nvSpPr>
        <p:spPr>
          <a:xfrm>
            <a:off x="4847635" y="5802859"/>
            <a:ext cx="1505583" cy="1079616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gradFill>
            <a:gsLst>
              <a:gs pos="0">
                <a:srgbClr val="C00000"/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2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F60B8-123E-7749-B78A-1E669809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015"/>
            <a:ext cx="8229599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The Train Door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546E74-D56F-084C-86D1-05404D3A4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54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DA5F1E-04E9-F044-BFD0-37CB9CF45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01" y="1894161"/>
            <a:ext cx="4465145" cy="2511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3D2F4-0C04-4842-A637-20242F55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251" y="1701594"/>
            <a:ext cx="3175000" cy="1168400"/>
          </a:xfrm>
          <a:prstGeom prst="rect">
            <a:avLst/>
          </a:prstGeom>
          <a:ln w="12700"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7EB9C1-B938-DB4F-AA96-DE962244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28" y="3251293"/>
            <a:ext cx="2286000" cy="1712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EC718-2763-E045-9009-2D3BC80BF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9101" y="1775395"/>
            <a:ext cx="1993900" cy="1384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FE67F4-3D72-8F44-8FC5-0EE0D1725A56}"/>
              </a:ext>
            </a:extLst>
          </p:cNvPr>
          <p:cNvSpPr/>
          <p:nvPr/>
        </p:nvSpPr>
        <p:spPr>
          <a:xfrm>
            <a:off x="457200" y="5296095"/>
            <a:ext cx="56197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When the train is running the external doors shall be kept closed and locked </a:t>
            </a:r>
            <a:r>
              <a:rPr lang="en-US" sz="2400" dirty="0"/>
              <a:t> to avoid that passengers fall out of the train.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99241C-900F-1641-96F5-BE1F207500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20"/>
          <a:stretch/>
        </p:blipFill>
        <p:spPr>
          <a:xfrm>
            <a:off x="6866100" y="3783796"/>
            <a:ext cx="2024227" cy="302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380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94F539-5032-4655-8F7E-56349359C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099732"/>
              </p:ext>
            </p:extLst>
          </p:nvPr>
        </p:nvGraphicFramePr>
        <p:xfrm>
          <a:off x="725557" y="1602995"/>
          <a:ext cx="7692886" cy="49612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869">
                  <a:extLst>
                    <a:ext uri="{9D8B030D-6E8A-4147-A177-3AD203B41FA5}">
                      <a16:colId xmlns:a16="http://schemas.microsoft.com/office/drawing/2014/main" val="3610017247"/>
                    </a:ext>
                  </a:extLst>
                </a:gridCol>
                <a:gridCol w="4591717">
                  <a:extLst>
                    <a:ext uri="{9D8B030D-6E8A-4147-A177-3AD203B41FA5}">
                      <a16:colId xmlns:a16="http://schemas.microsoft.com/office/drawing/2014/main" val="1220256650"/>
                    </a:ext>
                  </a:extLst>
                </a:gridCol>
                <a:gridCol w="1976300">
                  <a:extLst>
                    <a:ext uri="{9D8B030D-6E8A-4147-A177-3AD203B41FA5}">
                      <a16:colId xmlns:a16="http://schemas.microsoft.com/office/drawing/2014/main" val="180781482"/>
                    </a:ext>
                  </a:extLst>
                </a:gridCol>
              </a:tblGrid>
              <a:tr h="1864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DESCRIPTION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Elicited 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649515707"/>
                  </a:ext>
                </a:extLst>
              </a:tr>
              <a:tr h="771806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the train is ready to run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lock the external doors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in the train shall be closed and 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425410658"/>
                  </a:ext>
                </a:extLst>
              </a:tr>
              <a:tr h="576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SSysSpecReq2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an external door is locked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passenger requests to open the external door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the external door shall be kept closed and 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SSysReq2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1233300396"/>
                  </a:ext>
                </a:extLst>
              </a:tr>
              <a:tr h="57668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SSysSpecReq3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an external door is unlocked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passenger requests to open the external door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the external door shall open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SSysReq3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406611120"/>
                  </a:ext>
                </a:extLst>
              </a:tr>
              <a:tr h="96692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SSysSpecReq4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all the external doors on the side of the train close to the platform are unlocked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open all the external doors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on the side of the train close to the platform shall be open 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SSysReq3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054409632"/>
                  </a:ext>
                </a:extLst>
              </a:tr>
              <a:tr h="116205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SSysSpecReq5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the train arrives at a station AND the train speed is less than 0.5 km/h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unlock all external doors that are on the train side close to the platform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on that side of the train shall be unlocked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SSysReq4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47477604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7A50C7A-6A5F-8546-86DE-E4F36E74C1C9}"/>
              </a:ext>
            </a:extLst>
          </p:cNvPr>
          <p:cNvSpPr txBox="1">
            <a:spLocks/>
          </p:cNvSpPr>
          <p:nvPr/>
        </p:nvSpPr>
        <p:spPr>
          <a:xfrm>
            <a:off x="457200" y="149025"/>
            <a:ext cx="8229599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From Requirements to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4DF6F0-3E00-774D-BE9F-2CA0302AE872}"/>
              </a:ext>
            </a:extLst>
          </p:cNvPr>
          <p:cNvSpPr/>
          <p:nvPr/>
        </p:nvSpPr>
        <p:spPr>
          <a:xfrm>
            <a:off x="457200" y="922693"/>
            <a:ext cx="6886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Safety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Requirements</a:t>
            </a:r>
            <a:r>
              <a:rPr lang="sv-SE" dirty="0">
                <a:solidFill>
                  <a:schemeClr val="bg1"/>
                </a:solidFill>
              </a:rPr>
              <a:t> Elicitation for the </a:t>
            </a:r>
            <a:r>
              <a:rPr lang="sv-SE" dirty="0" err="1">
                <a:solidFill>
                  <a:schemeClr val="bg1"/>
                </a:solidFill>
              </a:rPr>
              <a:t>Train</a:t>
            </a:r>
            <a:r>
              <a:rPr lang="sv-SE" dirty="0">
                <a:solidFill>
                  <a:schemeClr val="bg1"/>
                </a:solidFill>
              </a:rPr>
              <a:t> Doors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66506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9569-8BC3-4668-91EE-B4F2B77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025"/>
            <a:ext cx="8571186" cy="1143000"/>
          </a:xfrm>
        </p:spPr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0A90-4475-4A7A-B5B5-150F1804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1788"/>
            <a:ext cx="7886700" cy="99417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0" dirty="0"/>
              <a:t>We want to verify that </a:t>
            </a:r>
            <a:r>
              <a:rPr lang="en-US" sz="3400" noProof="0" dirty="0">
                <a:solidFill>
                  <a:srgbClr val="FF0000"/>
                </a:solidFill>
              </a:rPr>
              <a:t>it is not possible to open a locked door</a:t>
            </a:r>
            <a:r>
              <a:rPr lang="en-US" noProof="0" dirty="0"/>
              <a:t> or </a:t>
            </a:r>
            <a:r>
              <a:rPr lang="en-US" noProof="0" dirty="0">
                <a:solidFill>
                  <a:srgbClr val="FF0000"/>
                </a:solidFill>
              </a:rPr>
              <a:t>lock an open door</a:t>
            </a:r>
            <a:r>
              <a:rPr lang="en-US" noProof="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D0A0F-A689-4D1D-9B2A-B9E70865E0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28650" y="2972166"/>
            <a:ext cx="7323859" cy="388583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280DC214-C514-B348-B148-27C85BE92AFD}"/>
              </a:ext>
            </a:extLst>
          </p:cNvPr>
          <p:cNvSpPr/>
          <p:nvPr/>
        </p:nvSpPr>
        <p:spPr>
          <a:xfrm>
            <a:off x="6218347" y="5625388"/>
            <a:ext cx="786068" cy="703789"/>
          </a:xfrm>
          <a:prstGeom prst="noSmoking">
            <a:avLst/>
          </a:prstGeom>
          <a:solidFill>
            <a:srgbClr val="FF0000">
              <a:alpha val="4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658E3144-71F8-9645-A889-8841907D85D2}"/>
              </a:ext>
            </a:extLst>
          </p:cNvPr>
          <p:cNvSpPr/>
          <p:nvPr/>
        </p:nvSpPr>
        <p:spPr>
          <a:xfrm>
            <a:off x="3871277" y="5697056"/>
            <a:ext cx="576031" cy="599232"/>
          </a:xfrm>
          <a:prstGeom prst="mathMultiply">
            <a:avLst/>
          </a:prstGeom>
          <a:solidFill>
            <a:srgbClr val="FF0000">
              <a:alpha val="5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45ACD5A2-217F-0C48-B8D3-6E14951E822C}"/>
              </a:ext>
            </a:extLst>
          </p:cNvPr>
          <p:cNvSpPr/>
          <p:nvPr/>
        </p:nvSpPr>
        <p:spPr>
          <a:xfrm>
            <a:off x="6323365" y="4641518"/>
            <a:ext cx="576031" cy="599232"/>
          </a:xfrm>
          <a:prstGeom prst="mathMultiply">
            <a:avLst/>
          </a:prstGeom>
          <a:solidFill>
            <a:srgbClr val="FF0000">
              <a:alpha val="5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1FB95FF9-1857-684E-8687-80DEE36931DC}"/>
              </a:ext>
            </a:extLst>
          </p:cNvPr>
          <p:cNvSpPr/>
          <p:nvPr/>
        </p:nvSpPr>
        <p:spPr>
          <a:xfrm flipV="1">
            <a:off x="7329054" y="3875744"/>
            <a:ext cx="786068" cy="224796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F42F3C-6884-BE42-A1D2-F569000A4400}"/>
              </a:ext>
            </a:extLst>
          </p:cNvPr>
          <p:cNvSpPr/>
          <p:nvPr/>
        </p:nvSpPr>
        <p:spPr>
          <a:xfrm flipV="1">
            <a:off x="1842656" y="6497780"/>
            <a:ext cx="5056740" cy="25760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77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  <p:bldP spid="7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31ED4-0CA5-4B46-BA90-730DB9890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DA8E16-E674-7A46-8D64-0B36054BD62A}"/>
              </a:ext>
            </a:extLst>
          </p:cNvPr>
          <p:cNvGrpSpPr/>
          <p:nvPr/>
        </p:nvGrpSpPr>
        <p:grpSpPr>
          <a:xfrm>
            <a:off x="193253" y="1493340"/>
            <a:ext cx="5350090" cy="3772152"/>
            <a:chOff x="3572109" y="1137216"/>
            <a:chExt cx="5028368" cy="3501524"/>
          </a:xfrm>
        </p:grpSpPr>
        <p:cxnSp>
          <p:nvCxnSpPr>
            <p:cNvPr id="6" name="Curved Connector 5">
              <a:extLst>
                <a:ext uri="{FF2B5EF4-FFF2-40B4-BE49-F238E27FC236}">
                  <a16:creationId xmlns:a16="http://schemas.microsoft.com/office/drawing/2014/main" id="{0A4A346E-CEFF-8946-97D6-91A27FBF971F}"/>
                </a:ext>
              </a:extLst>
            </p:cNvPr>
            <p:cNvCxnSpPr>
              <a:cxnSpLocks/>
              <a:stCxn id="9" idx="6"/>
              <a:endCxn id="10" idx="6"/>
            </p:cNvCxnSpPr>
            <p:nvPr/>
          </p:nvCxnSpPr>
          <p:spPr>
            <a:xfrm flipH="1">
              <a:off x="7847714" y="2236790"/>
              <a:ext cx="95697" cy="1206657"/>
            </a:xfrm>
            <a:prstGeom prst="curvedConnector3">
              <a:avLst>
                <a:gd name="adj1" fmla="val -23887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C4262520-F8E5-BF48-8BA7-9368AC490DE8}"/>
                </a:ext>
              </a:extLst>
            </p:cNvPr>
            <p:cNvCxnSpPr>
              <a:cxnSpLocks/>
              <a:stCxn id="10" idx="5"/>
              <a:endCxn id="11" idx="6"/>
            </p:cNvCxnSpPr>
            <p:nvPr/>
          </p:nvCxnSpPr>
          <p:spPr>
            <a:xfrm rot="5400000">
              <a:off x="6854409" y="3490141"/>
              <a:ext cx="642190" cy="100700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0D57A2-73D4-694C-9F94-C0DE4AA272FC}"/>
                </a:ext>
              </a:extLst>
            </p:cNvPr>
            <p:cNvSpPr>
              <a:spLocks/>
            </p:cNvSpPr>
            <p:nvPr/>
          </p:nvSpPr>
          <p:spPr>
            <a:xfrm>
              <a:off x="5501240" y="1137216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</a:p>
            <a:p>
              <a:pPr algn="ctr"/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Unlocked</a:t>
              </a:r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9FB0F1D-F394-7E46-BB57-B7EEA0339D1D}"/>
                </a:ext>
              </a:extLst>
            </p:cNvPr>
            <p:cNvSpPr>
              <a:spLocks/>
            </p:cNvSpPr>
            <p:nvPr/>
          </p:nvSpPr>
          <p:spPr>
            <a:xfrm>
              <a:off x="6791411" y="1912790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  <a:p>
              <a:pPr algn="ctr"/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Unlocked</a:t>
              </a:r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open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B0CC981-F376-934A-8C8D-4A561D2C2BCC}"/>
                </a:ext>
              </a:extLst>
            </p:cNvPr>
            <p:cNvSpPr>
              <a:spLocks/>
            </p:cNvSpPr>
            <p:nvPr/>
          </p:nvSpPr>
          <p:spPr>
            <a:xfrm>
              <a:off x="6695714" y="3119447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  <a:p>
              <a:pPr algn="ctr"/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Unlocked</a:t>
              </a:r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0DBDD48-E80A-FD42-88A5-7EA2192159CE}"/>
                </a:ext>
              </a:extLst>
            </p:cNvPr>
            <p:cNvSpPr>
              <a:spLocks/>
            </p:cNvSpPr>
            <p:nvPr/>
          </p:nvSpPr>
          <p:spPr>
            <a:xfrm>
              <a:off x="5520000" y="3990740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locked</a:t>
              </a:r>
              <a:r>
                <a:rPr lang="en-GB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DFDB98-CC2B-6F4A-B7E8-63D81AF2F520}"/>
                </a:ext>
              </a:extLst>
            </p:cNvPr>
            <p:cNvSpPr>
              <a:spLocks/>
            </p:cNvSpPr>
            <p:nvPr/>
          </p:nvSpPr>
          <p:spPr>
            <a:xfrm>
              <a:off x="4281991" y="3119447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 </a:t>
              </a:r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locked</a:t>
              </a:r>
              <a:r>
                <a:rPr lang="en-GB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</a:t>
              </a:r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ABC8616-61E9-E145-B5FE-3122AEAC2B6C}"/>
                </a:ext>
              </a:extLst>
            </p:cNvPr>
            <p:cNvSpPr>
              <a:spLocks/>
            </p:cNvSpPr>
            <p:nvPr/>
          </p:nvSpPr>
          <p:spPr>
            <a:xfrm>
              <a:off x="4122496" y="1912790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</a:t>
              </a:r>
              <a:r>
                <a:rPr lang="en-GB" sz="12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locked </a:t>
              </a:r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  <a:r>
                <a:rPr lang="en-GB" sz="12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closed</a:t>
              </a:r>
            </a:p>
          </p:txBody>
        </p: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B2B037F6-6107-7844-9010-41202116755E}"/>
                </a:ext>
              </a:extLst>
            </p:cNvPr>
            <p:cNvCxnSpPr>
              <a:cxnSpLocks/>
              <a:stCxn id="13" idx="1"/>
              <a:endCxn id="8" idx="2"/>
            </p:cNvCxnSpPr>
            <p:nvPr/>
          </p:nvCxnSpPr>
          <p:spPr>
            <a:xfrm rot="5400000" flipH="1" flipV="1">
              <a:off x="4622986" y="1129433"/>
              <a:ext cx="546471" cy="1210038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A4CFB6A1-D1DA-B346-B1DD-4D0C537F6E7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 rot="10800000">
              <a:off x="4122497" y="2236791"/>
              <a:ext cx="159495" cy="1206657"/>
            </a:xfrm>
            <a:prstGeom prst="curvedConnector3">
              <a:avLst>
                <a:gd name="adj1" fmla="val 24332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D71D2F5F-E251-2148-A1D5-336468770200}"/>
                </a:ext>
              </a:extLst>
            </p:cNvPr>
            <p:cNvCxnSpPr>
              <a:cxnSpLocks/>
              <a:stCxn id="11" idx="2"/>
              <a:endCxn id="12" idx="3"/>
            </p:cNvCxnSpPr>
            <p:nvPr/>
          </p:nvCxnSpPr>
          <p:spPr>
            <a:xfrm rot="10800000">
              <a:off x="4450698" y="3672550"/>
              <a:ext cx="1069303" cy="642190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AF1B773F-819A-DA4C-9CB1-D62B742C6803}"/>
                </a:ext>
              </a:extLst>
            </p:cNvPr>
            <p:cNvCxnSpPr>
              <a:cxnSpLocks/>
              <a:stCxn id="8" idx="6"/>
              <a:endCxn id="9" idx="7"/>
            </p:cNvCxnSpPr>
            <p:nvPr/>
          </p:nvCxnSpPr>
          <p:spPr>
            <a:xfrm>
              <a:off x="6653240" y="1461216"/>
              <a:ext cx="1121465" cy="546471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78AC695-60B2-7A4C-BCB6-0A0A0A6A291E}"/>
                </a:ext>
              </a:extLst>
            </p:cNvPr>
            <p:cNvSpPr/>
            <p:nvPr/>
          </p:nvSpPr>
          <p:spPr>
            <a:xfrm rot="1617187">
              <a:off x="6609226" y="1434823"/>
              <a:ext cx="19912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v-SE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train.leaveStation</a:t>
              </a:r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 after (50)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6CC6CB-0171-4C4F-9987-E44BC16B6BD7}"/>
                </a:ext>
              </a:extLst>
            </p:cNvPr>
            <p:cNvSpPr/>
            <p:nvPr/>
          </p:nvSpPr>
          <p:spPr>
            <a:xfrm rot="5400000">
              <a:off x="7681180" y="2738588"/>
              <a:ext cx="12784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door.closeDoor</a:t>
              </a:r>
              <a:r>
                <a:rPr lang="en-GB" sz="12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GB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7910709-F051-3144-B05A-475F131F8A22}"/>
                </a:ext>
              </a:extLst>
            </p:cNvPr>
            <p:cNvSpPr/>
            <p:nvPr/>
          </p:nvSpPr>
          <p:spPr>
            <a:xfrm rot="19222943">
              <a:off x="6868051" y="4012748"/>
              <a:ext cx="11812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sv-SE" sz="120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oor.lockDoor</a:t>
              </a:r>
              <a:r>
                <a:rPr lang="sv-SE" sz="12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6FC3E18-B868-DF4C-9907-8C436BB3AF40}"/>
                </a:ext>
              </a:extLst>
            </p:cNvPr>
            <p:cNvSpPr/>
            <p:nvPr/>
          </p:nvSpPr>
          <p:spPr>
            <a:xfrm rot="1789564">
              <a:off x="3674436" y="4094404"/>
              <a:ext cx="23070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sv-SE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train.approachStation</a:t>
              </a:r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 after (239)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8D8F73-A151-974E-9023-57E7A9B6C69E}"/>
                </a:ext>
              </a:extLst>
            </p:cNvPr>
            <p:cNvSpPr/>
            <p:nvPr/>
          </p:nvSpPr>
          <p:spPr>
            <a:xfrm rot="16200000">
              <a:off x="3043022" y="2769625"/>
              <a:ext cx="13351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door.unlock</a:t>
              </a:r>
              <a:r>
                <a:rPr lang="sv-SE" sz="1200" dirty="0" err="1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Door</a:t>
              </a:r>
              <a:r>
                <a:rPr lang="sv-SE" sz="12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F7F153-18DC-2842-AF47-51E949594B21}"/>
                </a:ext>
              </a:extLst>
            </p:cNvPr>
            <p:cNvSpPr/>
            <p:nvPr/>
          </p:nvSpPr>
          <p:spPr>
            <a:xfrm rot="19572704">
              <a:off x="3949021" y="1370701"/>
              <a:ext cx="1224000" cy="324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door.open</a:t>
              </a:r>
              <a:r>
                <a:rPr lang="sv-SE" sz="120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Door()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053613-C30C-0442-B7F7-AB5743521B08}"/>
              </a:ext>
            </a:extLst>
          </p:cNvPr>
          <p:cNvGrpSpPr/>
          <p:nvPr/>
        </p:nvGrpSpPr>
        <p:grpSpPr>
          <a:xfrm>
            <a:off x="6443611" y="975264"/>
            <a:ext cx="2359293" cy="2504021"/>
            <a:chOff x="4470189" y="1337092"/>
            <a:chExt cx="2548299" cy="25529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15B4BC4-005A-C84D-ABF5-AE1E6197C9A9}"/>
                </a:ext>
              </a:extLst>
            </p:cNvPr>
            <p:cNvSpPr>
              <a:spLocks/>
            </p:cNvSpPr>
            <p:nvPr/>
          </p:nvSpPr>
          <p:spPr>
            <a:xfrm>
              <a:off x="5156509" y="1337092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9BF645-5847-8F41-AE34-0B18F4C8AFF2}"/>
                </a:ext>
              </a:extLst>
            </p:cNvPr>
            <p:cNvSpPr txBox="1"/>
            <p:nvPr/>
          </p:nvSpPr>
          <p:spPr>
            <a:xfrm rot="5400000">
              <a:off x="5943829" y="2344546"/>
              <a:ext cx="1687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leaveStation() after (50)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status = false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A3D826-F65B-B842-ACC8-A7CA3E767505}"/>
                </a:ext>
              </a:extLst>
            </p:cNvPr>
            <p:cNvSpPr txBox="1"/>
            <p:nvPr/>
          </p:nvSpPr>
          <p:spPr>
            <a:xfrm rot="16200000">
              <a:off x="3697486" y="2344546"/>
              <a:ext cx="2007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approachStation() after (239)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status = true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F11A78E-2342-DF4A-B150-988158824CA0}"/>
                </a:ext>
              </a:extLst>
            </p:cNvPr>
            <p:cNvSpPr>
              <a:spLocks/>
            </p:cNvSpPr>
            <p:nvPr/>
          </p:nvSpPr>
          <p:spPr>
            <a:xfrm>
              <a:off x="5156509" y="3242068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A94090D5-AF71-FC44-9439-5BF0AC754F48}"/>
                </a:ext>
              </a:extLst>
            </p:cNvPr>
            <p:cNvCxnSpPr>
              <a:cxnSpLocks/>
              <a:stCxn id="28" idx="2"/>
              <a:endCxn id="25" idx="2"/>
            </p:cNvCxnSpPr>
            <p:nvPr/>
          </p:nvCxnSpPr>
          <p:spPr>
            <a:xfrm rot="10800000">
              <a:off x="5156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1524B78F-C359-C54E-9CEC-2031811ABCBC}"/>
                </a:ext>
              </a:extLst>
            </p:cNvPr>
            <p:cNvCxnSpPr>
              <a:cxnSpLocks/>
              <a:stCxn id="25" idx="6"/>
              <a:endCxn id="28" idx="6"/>
            </p:cNvCxnSpPr>
            <p:nvPr/>
          </p:nvCxnSpPr>
          <p:spPr>
            <a:xfrm>
              <a:off x="6308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7973FA4C-F7E5-6544-975F-A52F8801305B}"/>
              </a:ext>
            </a:extLst>
          </p:cNvPr>
          <p:cNvSpPr>
            <a:spLocks/>
          </p:cNvSpPr>
          <p:nvPr/>
        </p:nvSpPr>
        <p:spPr>
          <a:xfrm>
            <a:off x="4456097" y="5285371"/>
            <a:ext cx="1201577" cy="64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Unlocked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GB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2B5628-7F25-BC40-9CA2-18F8D3F18FD9}"/>
              </a:ext>
            </a:extLst>
          </p:cNvPr>
          <p:cNvSpPr>
            <a:spLocks/>
          </p:cNvSpPr>
          <p:nvPr/>
        </p:nvSpPr>
        <p:spPr>
          <a:xfrm>
            <a:off x="7726183" y="5382697"/>
            <a:ext cx="1152000" cy="64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locked &amp; closed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0F74EA7-17BA-B44C-81C6-0398CB2DF6A3}"/>
              </a:ext>
            </a:extLst>
          </p:cNvPr>
          <p:cNvSpPr>
            <a:spLocks/>
          </p:cNvSpPr>
          <p:nvPr/>
        </p:nvSpPr>
        <p:spPr>
          <a:xfrm>
            <a:off x="6115929" y="5360501"/>
            <a:ext cx="1152000" cy="648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Unlocked 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closed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CAE245-9E80-0144-A97F-0C179303B659}"/>
              </a:ext>
            </a:extLst>
          </p:cNvPr>
          <p:cNvSpPr/>
          <p:nvPr/>
        </p:nvSpPr>
        <p:spPr>
          <a:xfrm>
            <a:off x="5476735" y="4680797"/>
            <a:ext cx="93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closeDoor</a:t>
            </a:r>
            <a:r>
              <a:rPr lang="en-GB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4F6236-AAD4-5A42-8846-8D9822442A61}"/>
              </a:ext>
            </a:extLst>
          </p:cNvPr>
          <p:cNvSpPr/>
          <p:nvPr/>
        </p:nvSpPr>
        <p:spPr>
          <a:xfrm>
            <a:off x="7062480" y="6282140"/>
            <a:ext cx="8691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lockDoor()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14C939C4-E86B-0D40-920A-5759BF6BBAA1}"/>
              </a:ext>
            </a:extLst>
          </p:cNvPr>
          <p:cNvCxnSpPr>
            <a:cxnSpLocks/>
            <a:stCxn id="42" idx="7"/>
            <a:endCxn id="44" idx="1"/>
          </p:cNvCxnSpPr>
          <p:nvPr/>
        </p:nvCxnSpPr>
        <p:spPr>
          <a:xfrm rot="16200000" flipH="1">
            <a:off x="5845606" y="5016369"/>
            <a:ext cx="75130" cy="802928"/>
          </a:xfrm>
          <a:prstGeom prst="curvedConnector3">
            <a:avLst>
              <a:gd name="adj1" fmla="val -430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B310D1F7-C513-4E49-B8A9-A08E5189A685}"/>
              </a:ext>
            </a:extLst>
          </p:cNvPr>
          <p:cNvCxnSpPr>
            <a:cxnSpLocks/>
            <a:stCxn id="44" idx="5"/>
            <a:endCxn id="43" idx="3"/>
          </p:cNvCxnSpPr>
          <p:nvPr/>
        </p:nvCxnSpPr>
        <p:spPr>
          <a:xfrm rot="16200000" flipH="1">
            <a:off x="7485958" y="5526869"/>
            <a:ext cx="22196" cy="795666"/>
          </a:xfrm>
          <a:prstGeom prst="curvedConnector3">
            <a:avLst>
              <a:gd name="adj1" fmla="val 15574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2F6076FE-0B47-434D-9103-A02952D5DFA9}"/>
              </a:ext>
            </a:extLst>
          </p:cNvPr>
          <p:cNvCxnSpPr>
            <a:cxnSpLocks/>
            <a:stCxn id="43" idx="1"/>
            <a:endCxn id="44" idx="7"/>
          </p:cNvCxnSpPr>
          <p:nvPr/>
        </p:nvCxnSpPr>
        <p:spPr>
          <a:xfrm rot="16200000" flipV="1">
            <a:off x="7485958" y="5068663"/>
            <a:ext cx="22196" cy="795666"/>
          </a:xfrm>
          <a:prstGeom prst="curvedConnector3">
            <a:avLst>
              <a:gd name="adj1" fmla="val 155745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5EE9D800-9ACA-8141-B9CF-0C0540A7251A}"/>
              </a:ext>
            </a:extLst>
          </p:cNvPr>
          <p:cNvCxnSpPr>
            <a:cxnSpLocks/>
            <a:stCxn id="44" idx="3"/>
            <a:endCxn id="42" idx="5"/>
          </p:cNvCxnSpPr>
          <p:nvPr/>
        </p:nvCxnSpPr>
        <p:spPr>
          <a:xfrm rot="5400000" flipH="1">
            <a:off x="5845606" y="5474575"/>
            <a:ext cx="75130" cy="802928"/>
          </a:xfrm>
          <a:prstGeom prst="curvedConnector3">
            <a:avLst>
              <a:gd name="adj1" fmla="val -4305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A2168A6-DD17-3E46-B3FA-7C94BBD6F91B}"/>
              </a:ext>
            </a:extLst>
          </p:cNvPr>
          <p:cNvSpPr/>
          <p:nvPr/>
        </p:nvSpPr>
        <p:spPr>
          <a:xfrm>
            <a:off x="5384635" y="6213366"/>
            <a:ext cx="900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sv-SE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Door()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8808401-30EE-B749-A80B-60E21374FEFD}"/>
              </a:ext>
            </a:extLst>
          </p:cNvPr>
          <p:cNvSpPr/>
          <p:nvPr/>
        </p:nvSpPr>
        <p:spPr>
          <a:xfrm>
            <a:off x="6985537" y="4669689"/>
            <a:ext cx="1023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unlock</a:t>
            </a:r>
            <a:r>
              <a:rPr lang="sv-SE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Door()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4236CFB2-BA6F-E648-8B63-BE225C66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42" y="0"/>
            <a:ext cx="3456925" cy="1143000"/>
          </a:xfrm>
          <a:solidFill>
            <a:srgbClr val="111366"/>
          </a:solidFill>
        </p:spPr>
        <p:txBody>
          <a:bodyPr>
            <a:normAutofit fontScale="90000"/>
          </a:bodyPr>
          <a:lstStyle/>
          <a:p>
            <a:r>
              <a:rPr lang="en-US" b="1" dirty="0"/>
              <a:t>State Diagrams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7E3542A-5EC8-974F-A20C-127AB3360B5A}"/>
              </a:ext>
            </a:extLst>
          </p:cNvPr>
          <p:cNvSpPr/>
          <p:nvPr/>
        </p:nvSpPr>
        <p:spPr>
          <a:xfrm>
            <a:off x="6818555" y="278905"/>
            <a:ext cx="1587500" cy="520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26EAF64-6A28-5540-BCD4-7B604506EEC8}"/>
              </a:ext>
            </a:extLst>
          </p:cNvPr>
          <p:cNvSpPr/>
          <p:nvPr/>
        </p:nvSpPr>
        <p:spPr>
          <a:xfrm>
            <a:off x="5872994" y="4065200"/>
            <a:ext cx="1563984" cy="520700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Door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7FA5C7E-97FC-8B46-BCD0-464CCAD16F60}"/>
              </a:ext>
            </a:extLst>
          </p:cNvPr>
          <p:cNvSpPr/>
          <p:nvPr/>
        </p:nvSpPr>
        <p:spPr>
          <a:xfrm>
            <a:off x="2300205" y="5834626"/>
            <a:ext cx="1284510" cy="425061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102840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FF71-41C2-594F-998E-7A30826F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2CE6B-7A6D-5F41-A807-FA287977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AA2101E-6168-8D4E-A010-5465BD1B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81" y="3429000"/>
            <a:ext cx="6000580" cy="27607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33B7C9A-D932-B242-82CD-0D521424B23A}"/>
              </a:ext>
            </a:extLst>
          </p:cNvPr>
          <p:cNvGrpSpPr/>
          <p:nvPr/>
        </p:nvGrpSpPr>
        <p:grpSpPr>
          <a:xfrm>
            <a:off x="287585" y="4418796"/>
            <a:ext cx="1736572" cy="1770927"/>
            <a:chOff x="4503020" y="1337092"/>
            <a:chExt cx="2482637" cy="255297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3A24A0-BCB6-514D-9905-036F7A01AB73}"/>
                </a:ext>
              </a:extLst>
            </p:cNvPr>
            <p:cNvSpPr>
              <a:spLocks/>
            </p:cNvSpPr>
            <p:nvPr/>
          </p:nvSpPr>
          <p:spPr>
            <a:xfrm>
              <a:off x="5156509" y="1337092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9D93FA-C206-A24D-A204-7F00C634336A}"/>
                </a:ext>
              </a:extLst>
            </p:cNvPr>
            <p:cNvSpPr txBox="1"/>
            <p:nvPr/>
          </p:nvSpPr>
          <p:spPr>
            <a:xfrm rot="5400000">
              <a:off x="5943829" y="2377377"/>
              <a:ext cx="1687654" cy="39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leaveStation()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1E040-B270-6348-8F46-74A4D42C2C41}"/>
                </a:ext>
              </a:extLst>
            </p:cNvPr>
            <p:cNvSpPr txBox="1"/>
            <p:nvPr/>
          </p:nvSpPr>
          <p:spPr>
            <a:xfrm rot="16200000">
              <a:off x="3697486" y="2377377"/>
              <a:ext cx="2007072" cy="3960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approachStation()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EFFB264-C9D1-C64D-8FFE-1499693946CE}"/>
                </a:ext>
              </a:extLst>
            </p:cNvPr>
            <p:cNvSpPr>
              <a:spLocks/>
            </p:cNvSpPr>
            <p:nvPr/>
          </p:nvSpPr>
          <p:spPr>
            <a:xfrm>
              <a:off x="5156509" y="3242068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FD2C336F-E094-4643-8A1E-F3171B2B032D}"/>
                </a:ext>
              </a:extLst>
            </p:cNvPr>
            <p:cNvCxnSpPr>
              <a:cxnSpLocks/>
              <a:stCxn id="15" idx="2"/>
              <a:endCxn id="12" idx="2"/>
            </p:cNvCxnSpPr>
            <p:nvPr/>
          </p:nvCxnSpPr>
          <p:spPr>
            <a:xfrm rot="10800000">
              <a:off x="5156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B4DADB40-CCB9-924F-A1D8-A9481DCB848C}"/>
                </a:ext>
              </a:extLst>
            </p:cNvPr>
            <p:cNvCxnSpPr>
              <a:cxnSpLocks/>
              <a:stCxn id="12" idx="6"/>
              <a:endCxn id="15" idx="6"/>
            </p:cNvCxnSpPr>
            <p:nvPr/>
          </p:nvCxnSpPr>
          <p:spPr>
            <a:xfrm>
              <a:off x="6308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C029CB5-C67C-064C-9EB6-EC1CECD77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20" y="1792219"/>
            <a:ext cx="3340279" cy="14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3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FF71-41C2-594F-998E-7A30826F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2CE6B-7A6D-5F41-A807-FA287977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852DC1-CAE4-5041-9831-10BE9FFE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8" y="2333625"/>
            <a:ext cx="8985772" cy="3959525"/>
          </a:xfrm>
          <a:prstGeom prst="rect">
            <a:avLst/>
          </a:prstGeo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93BC1E56-1EFD-AF45-85E2-131A98B8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29" y="174525"/>
            <a:ext cx="3340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2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 - Behavior</a:t>
            </a:r>
          </a:p>
        </p:txBody>
      </p:sp>
      <p:sp>
        <p:nvSpPr>
          <p:cNvPr id="4" name="Subtitle 33">
            <a:extLst>
              <a:ext uri="{FF2B5EF4-FFF2-40B4-BE49-F238E27FC236}">
                <a16:creationId xmlns:a16="http://schemas.microsoft.com/office/drawing/2014/main" id="{8B357181-23AE-D246-9DF5-F27FCDE12212}"/>
              </a:ext>
            </a:extLst>
          </p:cNvPr>
          <p:cNvSpPr txBox="1">
            <a:spLocks noChangeArrowheads="1"/>
          </p:cNvSpPr>
          <p:nvPr/>
        </p:nvSpPr>
        <p:spPr>
          <a:xfrm>
            <a:off x="3587693" y="4370110"/>
            <a:ext cx="1944701" cy="47405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400" dirty="0">
                <a:latin typeface="Calibri" panose="020F0502020204030204" pitchFamily="34" charset="0"/>
              </a:rPr>
              <a:t>An actor: </a:t>
            </a:r>
          </a:p>
          <a:p>
            <a:pPr algn="ctr"/>
            <a:endParaRPr lang="en-GB" altLang="en-US" sz="2400" dirty="0">
              <a:latin typeface="Calibri" panose="020F0502020204030204" pitchFamily="34" charset="0"/>
            </a:endParaRPr>
          </a:p>
          <a:p>
            <a:pPr algn="ctr"/>
            <a:endParaRPr lang="en-GB" altLang="en-US" sz="2400" dirty="0">
              <a:latin typeface="Calibri" panose="020F0502020204030204" pitchFamily="34" charset="0"/>
            </a:endParaRPr>
          </a:p>
          <a:p>
            <a:pPr algn="ctr"/>
            <a:endParaRPr lang="en-GB" altLang="en-US" sz="2400" dirty="0">
              <a:latin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B6B89C-8964-764A-A9B1-7A7FBBA3CFF5}"/>
              </a:ext>
            </a:extLst>
          </p:cNvPr>
          <p:cNvSpPr txBox="1"/>
          <p:nvPr/>
        </p:nvSpPr>
        <p:spPr>
          <a:xfrm>
            <a:off x="3743459" y="5012254"/>
            <a:ext cx="184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dirty="0">
                <a:latin typeface="Calibri" panose="020F0502020204030204" pitchFamily="34" charset="0"/>
              </a:rPr>
              <a:t>- message servers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BB6953-9859-5A49-B684-2B6056890538}"/>
              </a:ext>
            </a:extLst>
          </p:cNvPr>
          <p:cNvSpPr txBox="1"/>
          <p:nvPr/>
        </p:nvSpPr>
        <p:spPr>
          <a:xfrm>
            <a:off x="3770307" y="5309577"/>
            <a:ext cx="165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dirty="0">
                <a:latin typeface="Calibri" panose="020F0502020204030204" pitchFamily="34" charset="0"/>
              </a:rPr>
              <a:t>- state variables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7856BD-9998-274C-A4D3-356028F34DCE}"/>
              </a:ext>
            </a:extLst>
          </p:cNvPr>
          <p:cNvSpPr txBox="1"/>
          <p:nvPr/>
        </p:nvSpPr>
        <p:spPr>
          <a:xfrm>
            <a:off x="3743458" y="4714931"/>
            <a:ext cx="193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en-US" dirty="0">
                <a:latin typeface="Calibri" panose="020F0502020204030204" pitchFamily="34" charset="0"/>
              </a:rPr>
              <a:t>- a message queue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78ACC0-CE6C-534E-82D5-F40C07A412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6" name="Cylinder 23">
            <a:extLst>
              <a:ext uri="{FF2B5EF4-FFF2-40B4-BE49-F238E27FC236}">
                <a16:creationId xmlns:a16="http://schemas.microsoft.com/office/drawing/2014/main" id="{04D245FC-00FE-9140-AAD7-3639A61FDF2C}"/>
              </a:ext>
            </a:extLst>
          </p:cNvPr>
          <p:cNvSpPr>
            <a:spLocks/>
          </p:cNvSpPr>
          <p:nvPr/>
        </p:nvSpPr>
        <p:spPr bwMode="auto">
          <a:xfrm>
            <a:off x="6023889" y="2078831"/>
            <a:ext cx="1282304" cy="2394942"/>
          </a:xfrm>
          <a:custGeom>
            <a:avLst/>
            <a:gdLst>
              <a:gd name="T0" fmla="*/ 1140617 w 2278858"/>
              <a:gd name="T1" fmla="*/ 0 h 4257675"/>
              <a:gd name="T2" fmla="*/ 2281235 w 2278858"/>
              <a:gd name="T3" fmla="*/ 2128838 h 4257675"/>
              <a:gd name="T4" fmla="*/ 1140617 w 2278858"/>
              <a:gd name="T5" fmla="*/ 4257675 h 4257675"/>
              <a:gd name="T6" fmla="*/ 0 w 2278858"/>
              <a:gd name="T7" fmla="*/ 2128838 h 4257675"/>
              <a:gd name="T8" fmla="*/ 1140617 w 2278858"/>
              <a:gd name="T9" fmla="*/ 569715 h 4257675"/>
              <a:gd name="T10" fmla="*/ 17694720 60000 65536"/>
              <a:gd name="T11" fmla="*/ 0 60000 65536"/>
              <a:gd name="T12" fmla="*/ 5898240 60000 65536"/>
              <a:gd name="T13" fmla="*/ 11796480 60000 65536"/>
              <a:gd name="T14" fmla="*/ 17694720 60000 65536"/>
              <a:gd name="T15" fmla="*/ 0 w 2278858"/>
              <a:gd name="T16" fmla="*/ 569715 h 4257675"/>
              <a:gd name="T17" fmla="*/ 2278858 w 2278858"/>
              <a:gd name="T18" fmla="*/ 3972818 h 42576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8858" h="4257675" stroke="0">
                <a:moveTo>
                  <a:pt x="0" y="284857"/>
                </a:moveTo>
                <a:lnTo>
                  <a:pt x="0" y="284857"/>
                </a:ln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lnTo>
                  <a:pt x="2278858" y="3972818"/>
                </a:lnTo>
                <a:cubicBezTo>
                  <a:pt x="2278858" y="4130140"/>
                  <a:pt x="1768718" y="4257675"/>
                  <a:pt x="1139429" y="4257675"/>
                </a:cubicBezTo>
                <a:cubicBezTo>
                  <a:pt x="510139" y="4257675"/>
                  <a:pt x="0" y="4130140"/>
                  <a:pt x="0" y="3972818"/>
                </a:cubicBezTo>
                <a:lnTo>
                  <a:pt x="0" y="284857"/>
                </a:lnTo>
                <a:close/>
              </a:path>
              <a:path w="2278858" h="4257675" stroke="0">
                <a:moveTo>
                  <a:pt x="0" y="284857"/>
                </a:moveTo>
                <a:lnTo>
                  <a:pt x="0" y="284857"/>
                </a:ln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cubicBezTo>
                  <a:pt x="2278858" y="127534"/>
                  <a:pt x="1768718" y="0"/>
                  <a:pt x="1139429" y="0"/>
                </a:cubicBezTo>
                <a:cubicBezTo>
                  <a:pt x="510139" y="0"/>
                  <a:pt x="0" y="127534"/>
                  <a:pt x="0" y="284857"/>
                </a:cubicBezTo>
                <a:close/>
              </a:path>
              <a:path w="2278858" h="4257675" fill="none">
                <a:moveTo>
                  <a:pt x="2278858" y="284857"/>
                </a:moveTo>
                <a:lnTo>
                  <a:pt x="2278858" y="284857"/>
                </a:lnTo>
                <a:cubicBezTo>
                  <a:pt x="2278858" y="127534"/>
                  <a:pt x="1768718" y="0"/>
                  <a:pt x="1139429" y="0"/>
                </a:cubicBezTo>
                <a:cubicBezTo>
                  <a:pt x="510139" y="0"/>
                  <a:pt x="0" y="127534"/>
                  <a:pt x="0" y="284857"/>
                </a:cubicBez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lnTo>
                  <a:pt x="2278858" y="3972818"/>
                </a:lnTo>
                <a:cubicBezTo>
                  <a:pt x="2278858" y="4130140"/>
                  <a:pt x="1768718" y="4257675"/>
                  <a:pt x="1139429" y="4257675"/>
                </a:cubicBezTo>
                <a:cubicBezTo>
                  <a:pt x="510139" y="4257675"/>
                  <a:pt x="0" y="4130140"/>
                  <a:pt x="0" y="3972818"/>
                </a:cubicBezTo>
                <a:lnTo>
                  <a:pt x="0" y="284857"/>
                </a:lnTo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endParaRPr lang="en-GB" sz="1013" dirty="0"/>
          </a:p>
        </p:txBody>
      </p:sp>
      <p:sp>
        <p:nvSpPr>
          <p:cNvPr id="57" name="Cylinder 24">
            <a:extLst>
              <a:ext uri="{FF2B5EF4-FFF2-40B4-BE49-F238E27FC236}">
                <a16:creationId xmlns:a16="http://schemas.microsoft.com/office/drawing/2014/main" id="{CD54BBD9-F375-C54F-8364-D39C1E627452}"/>
              </a:ext>
            </a:extLst>
          </p:cNvPr>
          <p:cNvSpPr>
            <a:spLocks/>
          </p:cNvSpPr>
          <p:nvPr/>
        </p:nvSpPr>
        <p:spPr bwMode="auto">
          <a:xfrm>
            <a:off x="2155548" y="2078831"/>
            <a:ext cx="1282304" cy="2394942"/>
          </a:xfrm>
          <a:custGeom>
            <a:avLst/>
            <a:gdLst>
              <a:gd name="T0" fmla="*/ 1140617 w 2278858"/>
              <a:gd name="T1" fmla="*/ 0 h 4257675"/>
              <a:gd name="T2" fmla="*/ 2281235 w 2278858"/>
              <a:gd name="T3" fmla="*/ 2128838 h 4257675"/>
              <a:gd name="T4" fmla="*/ 1140617 w 2278858"/>
              <a:gd name="T5" fmla="*/ 4257675 h 4257675"/>
              <a:gd name="T6" fmla="*/ 0 w 2278858"/>
              <a:gd name="T7" fmla="*/ 2128838 h 4257675"/>
              <a:gd name="T8" fmla="*/ 1140617 w 2278858"/>
              <a:gd name="T9" fmla="*/ 569715 h 4257675"/>
              <a:gd name="T10" fmla="*/ 17694720 60000 65536"/>
              <a:gd name="T11" fmla="*/ 0 60000 65536"/>
              <a:gd name="T12" fmla="*/ 5898240 60000 65536"/>
              <a:gd name="T13" fmla="*/ 11796480 60000 65536"/>
              <a:gd name="T14" fmla="*/ 17694720 60000 65536"/>
              <a:gd name="T15" fmla="*/ 0 w 2278858"/>
              <a:gd name="T16" fmla="*/ 569715 h 4257675"/>
              <a:gd name="T17" fmla="*/ 2278858 w 2278858"/>
              <a:gd name="T18" fmla="*/ 3972818 h 42576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78858" h="4257675" stroke="0">
                <a:moveTo>
                  <a:pt x="0" y="284857"/>
                </a:moveTo>
                <a:lnTo>
                  <a:pt x="0" y="284857"/>
                </a:ln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lnTo>
                  <a:pt x="2278858" y="3972818"/>
                </a:lnTo>
                <a:cubicBezTo>
                  <a:pt x="2278858" y="4130140"/>
                  <a:pt x="1768718" y="4257675"/>
                  <a:pt x="1139429" y="4257675"/>
                </a:cubicBezTo>
                <a:cubicBezTo>
                  <a:pt x="510139" y="4257675"/>
                  <a:pt x="0" y="4130140"/>
                  <a:pt x="0" y="3972818"/>
                </a:cubicBezTo>
                <a:lnTo>
                  <a:pt x="0" y="284857"/>
                </a:lnTo>
                <a:close/>
              </a:path>
              <a:path w="2278858" h="4257675" stroke="0">
                <a:moveTo>
                  <a:pt x="0" y="284857"/>
                </a:moveTo>
                <a:lnTo>
                  <a:pt x="0" y="284857"/>
                </a:ln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cubicBezTo>
                  <a:pt x="2278858" y="127534"/>
                  <a:pt x="1768718" y="0"/>
                  <a:pt x="1139429" y="0"/>
                </a:cubicBezTo>
                <a:cubicBezTo>
                  <a:pt x="510139" y="0"/>
                  <a:pt x="0" y="127534"/>
                  <a:pt x="0" y="284857"/>
                </a:cubicBezTo>
                <a:close/>
              </a:path>
              <a:path w="2278858" h="4257675" fill="none">
                <a:moveTo>
                  <a:pt x="2278858" y="284857"/>
                </a:moveTo>
                <a:lnTo>
                  <a:pt x="2278858" y="284857"/>
                </a:lnTo>
                <a:cubicBezTo>
                  <a:pt x="2278858" y="127534"/>
                  <a:pt x="1768718" y="0"/>
                  <a:pt x="1139429" y="0"/>
                </a:cubicBezTo>
                <a:cubicBezTo>
                  <a:pt x="510139" y="0"/>
                  <a:pt x="0" y="127534"/>
                  <a:pt x="0" y="284857"/>
                </a:cubicBezTo>
                <a:cubicBezTo>
                  <a:pt x="0" y="442179"/>
                  <a:pt x="510139" y="569714"/>
                  <a:pt x="1139429" y="569714"/>
                </a:cubicBezTo>
                <a:cubicBezTo>
                  <a:pt x="1768718" y="569714"/>
                  <a:pt x="2278858" y="442179"/>
                  <a:pt x="2278858" y="284857"/>
                </a:cubicBezTo>
                <a:lnTo>
                  <a:pt x="2278858" y="3972818"/>
                </a:lnTo>
                <a:cubicBezTo>
                  <a:pt x="2278858" y="4130140"/>
                  <a:pt x="1768718" y="4257675"/>
                  <a:pt x="1139429" y="4257675"/>
                </a:cubicBezTo>
                <a:cubicBezTo>
                  <a:pt x="510139" y="4257675"/>
                  <a:pt x="0" y="4130140"/>
                  <a:pt x="0" y="3972818"/>
                </a:cubicBezTo>
                <a:lnTo>
                  <a:pt x="0" y="284857"/>
                </a:lnTo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endParaRPr lang="en-GB" sz="1013" dirty="0"/>
          </a:p>
        </p:txBody>
      </p:sp>
      <p:sp>
        <p:nvSpPr>
          <p:cNvPr id="58" name="TextBox 25">
            <a:extLst>
              <a:ext uri="{FF2B5EF4-FFF2-40B4-BE49-F238E27FC236}">
                <a16:creationId xmlns:a16="http://schemas.microsoft.com/office/drawing/2014/main" id="{3BD08278-AA83-764D-BE30-D28145B63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8278" y="2126158"/>
            <a:ext cx="779560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/>
              <a:t>Actor-1</a:t>
            </a:r>
          </a:p>
        </p:txBody>
      </p:sp>
      <p:sp>
        <p:nvSpPr>
          <p:cNvPr id="59" name="TextBox 26">
            <a:extLst>
              <a:ext uri="{FF2B5EF4-FFF2-40B4-BE49-F238E27FC236}">
                <a16:creationId xmlns:a16="http://schemas.microsoft.com/office/drawing/2014/main" id="{0BC93AC0-108B-9547-85CA-DA657A28E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829" y="2152054"/>
            <a:ext cx="814389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/>
              <a:t>Actor-2</a:t>
            </a:r>
          </a:p>
        </p:txBody>
      </p:sp>
      <p:sp>
        <p:nvSpPr>
          <p:cNvPr id="60" name="Cube 27">
            <a:extLst>
              <a:ext uri="{FF2B5EF4-FFF2-40B4-BE49-F238E27FC236}">
                <a16:creationId xmlns:a16="http://schemas.microsoft.com/office/drawing/2014/main" id="{14AC71E5-B88F-8747-81B9-EF4948E858E0}"/>
              </a:ext>
            </a:extLst>
          </p:cNvPr>
          <p:cNvSpPr>
            <a:spLocks/>
          </p:cNvSpPr>
          <p:nvPr/>
        </p:nvSpPr>
        <p:spPr bwMode="auto">
          <a:xfrm>
            <a:off x="6136404" y="3276302"/>
            <a:ext cx="483989" cy="867966"/>
          </a:xfrm>
          <a:custGeom>
            <a:avLst/>
            <a:gdLst>
              <a:gd name="T0" fmla="*/ 431012 w 859627"/>
              <a:gd name="T1" fmla="*/ 0 h 1543050"/>
              <a:gd name="T2" fmla="*/ 862023 w 859627"/>
              <a:gd name="T3" fmla="*/ 771525 h 1543050"/>
              <a:gd name="T4" fmla="*/ 431012 w 859627"/>
              <a:gd name="T5" fmla="*/ 1543050 h 1543050"/>
              <a:gd name="T6" fmla="*/ 0 w 859627"/>
              <a:gd name="T7" fmla="*/ 771525 h 1543050"/>
              <a:gd name="T8" fmla="*/ 538765 w 859627"/>
              <a:gd name="T9" fmla="*/ 0 h 1543050"/>
              <a:gd name="T10" fmla="*/ 323259 w 859627"/>
              <a:gd name="T11" fmla="*/ 214907 h 1543050"/>
              <a:gd name="T12" fmla="*/ 0 w 859627"/>
              <a:gd name="T13" fmla="*/ 878978 h 1543050"/>
              <a:gd name="T14" fmla="*/ 323259 w 859627"/>
              <a:gd name="T15" fmla="*/ 1543050 h 1543050"/>
              <a:gd name="T16" fmla="*/ 646517 w 859627"/>
              <a:gd name="T17" fmla="*/ 878978 h 1543050"/>
              <a:gd name="T18" fmla="*/ 862023 w 859627"/>
              <a:gd name="T19" fmla="*/ 664072 h 1543050"/>
              <a:gd name="T20" fmla="*/ 17694720 60000 65536"/>
              <a:gd name="T21" fmla="*/ 0 60000 65536"/>
              <a:gd name="T22" fmla="*/ 5898240 60000 65536"/>
              <a:gd name="T23" fmla="*/ 11796480 60000 65536"/>
              <a:gd name="T24" fmla="*/ 17694720 60000 65536"/>
              <a:gd name="T25" fmla="*/ 17694720 60000 65536"/>
              <a:gd name="T26" fmla="*/ 11796480 60000 65536"/>
              <a:gd name="T27" fmla="*/ 5898240 60000 65536"/>
              <a:gd name="T28" fmla="*/ 0 60000 65536"/>
              <a:gd name="T29" fmla="*/ 0 60000 65536"/>
              <a:gd name="T30" fmla="*/ 0 w 859627"/>
              <a:gd name="T31" fmla="*/ 214907 h 1543050"/>
              <a:gd name="T32" fmla="*/ 644720 w 859627"/>
              <a:gd name="T33" fmla="*/ 1543050 h 15430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9627" h="1543050" stroke="0">
                <a:moveTo>
                  <a:pt x="0" y="214907"/>
                </a:moveTo>
                <a:lnTo>
                  <a:pt x="644720" y="214907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</a:path>
              <a:path w="859627" h="1543050" stroke="0">
                <a:moveTo>
                  <a:pt x="644720" y="214907"/>
                </a:move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644720" y="214907"/>
                </a:lnTo>
                <a:close/>
              </a:path>
              <a:path w="859627" h="1543050" stroke="0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644720" y="214907"/>
                </a:lnTo>
                <a:lnTo>
                  <a:pt x="0" y="214907"/>
                </a:lnTo>
                <a:close/>
              </a:path>
              <a:path w="859627" h="1543050" fill="none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  <a:moveTo>
                  <a:pt x="0" y="214907"/>
                </a:moveTo>
                <a:lnTo>
                  <a:pt x="644720" y="214907"/>
                </a:lnTo>
                <a:lnTo>
                  <a:pt x="859627" y="0"/>
                </a:lnTo>
                <a:moveTo>
                  <a:pt x="644720" y="214907"/>
                </a:moveTo>
                <a:lnTo>
                  <a:pt x="644720" y="1543050"/>
                </a:lnTo>
              </a:path>
            </a:pathLst>
          </a:custGeom>
          <a:solidFill>
            <a:srgbClr val="FFD966"/>
          </a:solidFill>
          <a:ln w="12701" cap="flat">
            <a:solidFill>
              <a:srgbClr val="2F528F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endParaRPr lang="en-GB" sz="1013" dirty="0"/>
          </a:p>
        </p:txBody>
      </p:sp>
      <p:sp>
        <p:nvSpPr>
          <p:cNvPr id="61" name="Cube 28">
            <a:extLst>
              <a:ext uri="{FF2B5EF4-FFF2-40B4-BE49-F238E27FC236}">
                <a16:creationId xmlns:a16="http://schemas.microsoft.com/office/drawing/2014/main" id="{6BC79097-1382-2349-AD42-919D369A67B7}"/>
              </a:ext>
            </a:extLst>
          </p:cNvPr>
          <p:cNvSpPr>
            <a:spLocks/>
          </p:cNvSpPr>
          <p:nvPr/>
        </p:nvSpPr>
        <p:spPr bwMode="auto">
          <a:xfrm>
            <a:off x="6732906" y="3276302"/>
            <a:ext cx="483097" cy="867966"/>
          </a:xfrm>
          <a:custGeom>
            <a:avLst/>
            <a:gdLst>
              <a:gd name="T0" fmla="*/ 428631 w 859627"/>
              <a:gd name="T1" fmla="*/ 0 h 1543050"/>
              <a:gd name="T2" fmla="*/ 857262 w 859627"/>
              <a:gd name="T3" fmla="*/ 771525 h 1543050"/>
              <a:gd name="T4" fmla="*/ 428631 w 859627"/>
              <a:gd name="T5" fmla="*/ 1543050 h 1543050"/>
              <a:gd name="T6" fmla="*/ 0 w 859627"/>
              <a:gd name="T7" fmla="*/ 771525 h 1543050"/>
              <a:gd name="T8" fmla="*/ 535789 w 859627"/>
              <a:gd name="T9" fmla="*/ 0 h 1543050"/>
              <a:gd name="T10" fmla="*/ 321473 w 859627"/>
              <a:gd name="T11" fmla="*/ 214907 h 1543050"/>
              <a:gd name="T12" fmla="*/ 0 w 859627"/>
              <a:gd name="T13" fmla="*/ 878978 h 1543050"/>
              <a:gd name="T14" fmla="*/ 321473 w 859627"/>
              <a:gd name="T15" fmla="*/ 1543050 h 1543050"/>
              <a:gd name="T16" fmla="*/ 642946 w 859627"/>
              <a:gd name="T17" fmla="*/ 878978 h 1543050"/>
              <a:gd name="T18" fmla="*/ 857262 w 859627"/>
              <a:gd name="T19" fmla="*/ 664072 h 1543050"/>
              <a:gd name="T20" fmla="*/ 17694720 60000 65536"/>
              <a:gd name="T21" fmla="*/ 0 60000 65536"/>
              <a:gd name="T22" fmla="*/ 5898240 60000 65536"/>
              <a:gd name="T23" fmla="*/ 11796480 60000 65536"/>
              <a:gd name="T24" fmla="*/ 17694720 60000 65536"/>
              <a:gd name="T25" fmla="*/ 17694720 60000 65536"/>
              <a:gd name="T26" fmla="*/ 11796480 60000 65536"/>
              <a:gd name="T27" fmla="*/ 5898240 60000 65536"/>
              <a:gd name="T28" fmla="*/ 0 60000 65536"/>
              <a:gd name="T29" fmla="*/ 0 60000 65536"/>
              <a:gd name="T30" fmla="*/ 0 w 859627"/>
              <a:gd name="T31" fmla="*/ 214907 h 1543050"/>
              <a:gd name="T32" fmla="*/ 644720 w 859627"/>
              <a:gd name="T33" fmla="*/ 1543050 h 15430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9627" h="1543050" stroke="0">
                <a:moveTo>
                  <a:pt x="0" y="214907"/>
                </a:moveTo>
                <a:lnTo>
                  <a:pt x="644720" y="214907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</a:path>
              <a:path w="859627" h="1543050" stroke="0">
                <a:moveTo>
                  <a:pt x="644720" y="214907"/>
                </a:move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644720" y="214907"/>
                </a:lnTo>
                <a:close/>
              </a:path>
              <a:path w="859627" h="1543050" stroke="0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644720" y="214907"/>
                </a:lnTo>
                <a:lnTo>
                  <a:pt x="0" y="214907"/>
                </a:lnTo>
                <a:close/>
              </a:path>
              <a:path w="859627" h="1543050" fill="none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  <a:moveTo>
                  <a:pt x="0" y="214907"/>
                </a:moveTo>
                <a:lnTo>
                  <a:pt x="644720" y="214907"/>
                </a:lnTo>
                <a:lnTo>
                  <a:pt x="859627" y="0"/>
                </a:lnTo>
                <a:moveTo>
                  <a:pt x="644720" y="214907"/>
                </a:moveTo>
                <a:lnTo>
                  <a:pt x="644720" y="1543050"/>
                </a:lnTo>
              </a:path>
            </a:pathLst>
          </a:custGeom>
          <a:solidFill>
            <a:srgbClr val="FFD966"/>
          </a:solidFill>
          <a:ln w="12701" cap="flat">
            <a:solidFill>
              <a:srgbClr val="2F528F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endParaRPr lang="en-GB" sz="1013" dirty="0"/>
          </a:p>
        </p:txBody>
      </p:sp>
      <p:sp>
        <p:nvSpPr>
          <p:cNvPr id="62" name="Cube 29">
            <a:extLst>
              <a:ext uri="{FF2B5EF4-FFF2-40B4-BE49-F238E27FC236}">
                <a16:creationId xmlns:a16="http://schemas.microsoft.com/office/drawing/2014/main" id="{F4A6B19E-2E69-0B49-A862-5F090CACA889}"/>
              </a:ext>
            </a:extLst>
          </p:cNvPr>
          <p:cNvSpPr>
            <a:spLocks/>
          </p:cNvSpPr>
          <p:nvPr/>
        </p:nvSpPr>
        <p:spPr bwMode="auto">
          <a:xfrm>
            <a:off x="2515415" y="3370064"/>
            <a:ext cx="483096" cy="867966"/>
          </a:xfrm>
          <a:custGeom>
            <a:avLst/>
            <a:gdLst>
              <a:gd name="T0" fmla="*/ 428630 w 859627"/>
              <a:gd name="T1" fmla="*/ 0 h 1543050"/>
              <a:gd name="T2" fmla="*/ 857259 w 859627"/>
              <a:gd name="T3" fmla="*/ 771525 h 1543050"/>
              <a:gd name="T4" fmla="*/ 428630 w 859627"/>
              <a:gd name="T5" fmla="*/ 1543050 h 1543050"/>
              <a:gd name="T6" fmla="*/ 0 w 859627"/>
              <a:gd name="T7" fmla="*/ 771525 h 1543050"/>
              <a:gd name="T8" fmla="*/ 535787 w 859627"/>
              <a:gd name="T9" fmla="*/ 0 h 1543050"/>
              <a:gd name="T10" fmla="*/ 321472 w 859627"/>
              <a:gd name="T11" fmla="*/ 214907 h 1543050"/>
              <a:gd name="T12" fmla="*/ 0 w 859627"/>
              <a:gd name="T13" fmla="*/ 878978 h 1543050"/>
              <a:gd name="T14" fmla="*/ 321472 w 859627"/>
              <a:gd name="T15" fmla="*/ 1543050 h 1543050"/>
              <a:gd name="T16" fmla="*/ 642945 w 859627"/>
              <a:gd name="T17" fmla="*/ 878978 h 1543050"/>
              <a:gd name="T18" fmla="*/ 857259 w 859627"/>
              <a:gd name="T19" fmla="*/ 664072 h 1543050"/>
              <a:gd name="T20" fmla="*/ 17694720 60000 65536"/>
              <a:gd name="T21" fmla="*/ 0 60000 65536"/>
              <a:gd name="T22" fmla="*/ 5898240 60000 65536"/>
              <a:gd name="T23" fmla="*/ 11796480 60000 65536"/>
              <a:gd name="T24" fmla="*/ 17694720 60000 65536"/>
              <a:gd name="T25" fmla="*/ 17694720 60000 65536"/>
              <a:gd name="T26" fmla="*/ 11796480 60000 65536"/>
              <a:gd name="T27" fmla="*/ 5898240 60000 65536"/>
              <a:gd name="T28" fmla="*/ 0 60000 65536"/>
              <a:gd name="T29" fmla="*/ 0 60000 65536"/>
              <a:gd name="T30" fmla="*/ 0 w 859627"/>
              <a:gd name="T31" fmla="*/ 214907 h 1543050"/>
              <a:gd name="T32" fmla="*/ 644721 w 859627"/>
              <a:gd name="T33" fmla="*/ 1543050 h 15430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9627" h="1543050" stroke="0">
                <a:moveTo>
                  <a:pt x="0" y="214907"/>
                </a:moveTo>
                <a:lnTo>
                  <a:pt x="644720" y="214907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</a:path>
              <a:path w="859627" h="1543050" stroke="0">
                <a:moveTo>
                  <a:pt x="644720" y="214907"/>
                </a:move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644720" y="214907"/>
                </a:lnTo>
                <a:close/>
              </a:path>
              <a:path w="859627" h="1543050" stroke="0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644720" y="214907"/>
                </a:lnTo>
                <a:lnTo>
                  <a:pt x="0" y="214907"/>
                </a:lnTo>
                <a:close/>
              </a:path>
              <a:path w="859627" h="1543050" fill="none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  <a:moveTo>
                  <a:pt x="0" y="214907"/>
                </a:moveTo>
                <a:lnTo>
                  <a:pt x="644720" y="214907"/>
                </a:lnTo>
                <a:lnTo>
                  <a:pt x="859627" y="0"/>
                </a:lnTo>
                <a:moveTo>
                  <a:pt x="644720" y="214907"/>
                </a:moveTo>
                <a:lnTo>
                  <a:pt x="644720" y="1543050"/>
                </a:lnTo>
              </a:path>
            </a:pathLst>
          </a:custGeom>
          <a:solidFill>
            <a:srgbClr val="FFD966"/>
          </a:solidFill>
          <a:ln w="12701" cap="flat">
            <a:solidFill>
              <a:srgbClr val="2F528F"/>
            </a:solidFill>
            <a:prstDash val="solid"/>
            <a:miter lim="800000"/>
            <a:headEnd/>
            <a:tailEnd/>
          </a:ln>
        </p:spPr>
        <p:txBody>
          <a:bodyPr anchor="ctr" anchorCtr="1"/>
          <a:lstStyle/>
          <a:p>
            <a:endParaRPr lang="en-GB" sz="1013" dirty="0"/>
          </a:p>
        </p:txBody>
      </p:sp>
      <p:sp>
        <p:nvSpPr>
          <p:cNvPr id="63" name="TextBox 31">
            <a:extLst>
              <a:ext uri="{FF2B5EF4-FFF2-40B4-BE49-F238E27FC236}">
                <a16:creationId xmlns:a16="http://schemas.microsoft.com/office/drawing/2014/main" id="{9D731F35-6501-9146-914E-B911CBEF8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377" y="3545978"/>
            <a:ext cx="175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b="1" dirty="0"/>
              <a:t>A</a:t>
            </a:r>
          </a:p>
        </p:txBody>
      </p:sp>
      <p:sp>
        <p:nvSpPr>
          <p:cNvPr id="64" name="TextBox 32">
            <a:extLst>
              <a:ext uri="{FF2B5EF4-FFF2-40B4-BE49-F238E27FC236}">
                <a16:creationId xmlns:a16="http://schemas.microsoft.com/office/drawing/2014/main" id="{7CB2E82B-4A73-134A-9850-15BC16D3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8986" y="3556694"/>
            <a:ext cx="1750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b="1" dirty="0"/>
              <a:t>B</a:t>
            </a:r>
          </a:p>
        </p:txBody>
      </p:sp>
      <p:sp>
        <p:nvSpPr>
          <p:cNvPr id="65" name="TextBox 33">
            <a:extLst>
              <a:ext uri="{FF2B5EF4-FFF2-40B4-BE49-F238E27FC236}">
                <a16:creationId xmlns:a16="http://schemas.microsoft.com/office/drawing/2014/main" id="{FFC0E6EA-8A6C-3641-B4E0-61DE67471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284" y="3710285"/>
            <a:ext cx="1759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b="1" dirty="0"/>
              <a:t>C</a:t>
            </a:r>
          </a:p>
        </p:txBody>
      </p:sp>
      <p:sp>
        <p:nvSpPr>
          <p:cNvPr id="66" name="Flowchart: Terminator 34">
            <a:extLst>
              <a:ext uri="{FF2B5EF4-FFF2-40B4-BE49-F238E27FC236}">
                <a16:creationId xmlns:a16="http://schemas.microsoft.com/office/drawing/2014/main" id="{907D7BA2-B9D0-9C43-BB83-4CDBF8A3A1D7}"/>
              </a:ext>
            </a:extLst>
          </p:cNvPr>
          <p:cNvSpPr>
            <a:spLocks/>
          </p:cNvSpPr>
          <p:nvPr/>
        </p:nvSpPr>
        <p:spPr bwMode="auto">
          <a:xfrm>
            <a:off x="6272135" y="2552105"/>
            <a:ext cx="779562" cy="3143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018 w 21600"/>
              <a:gd name="T13" fmla="*/ 3163 h 21600"/>
              <a:gd name="T14" fmla="*/ 20582 w 21600"/>
              <a:gd name="T15" fmla="*/ 184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4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5" y="21600"/>
                  <a:pt x="0" y="16764"/>
                  <a:pt x="0" y="10800"/>
                </a:cubicBezTo>
                <a:cubicBezTo>
                  <a:pt x="0" y="4835"/>
                  <a:pt x="1555" y="0"/>
                  <a:pt x="3474" y="0"/>
                </a:cubicBezTo>
                <a:lnTo>
                  <a:pt x="3475" y="0"/>
                </a:lnTo>
                <a:close/>
              </a:path>
            </a:pathLst>
          </a:custGeom>
          <a:solidFill>
            <a:srgbClr val="FF0000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rgbClr val="FFFFFF"/>
                </a:solidFill>
              </a:rPr>
              <a:t>X,Y,Z</a:t>
            </a:r>
          </a:p>
        </p:txBody>
      </p:sp>
      <p:sp>
        <p:nvSpPr>
          <p:cNvPr id="67" name="Flowchart: Terminator 35">
            <a:extLst>
              <a:ext uri="{FF2B5EF4-FFF2-40B4-BE49-F238E27FC236}">
                <a16:creationId xmlns:a16="http://schemas.microsoft.com/office/drawing/2014/main" id="{0D65AAA8-DB39-1545-B6A8-52544CBFD1D7}"/>
              </a:ext>
            </a:extLst>
          </p:cNvPr>
          <p:cNvSpPr>
            <a:spLocks/>
          </p:cNvSpPr>
          <p:nvPr/>
        </p:nvSpPr>
        <p:spPr bwMode="auto">
          <a:xfrm>
            <a:off x="2410046" y="2552105"/>
            <a:ext cx="779561" cy="3143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018 w 21600"/>
              <a:gd name="T13" fmla="*/ 3163 h 21600"/>
              <a:gd name="T14" fmla="*/ 20582 w 21600"/>
              <a:gd name="T15" fmla="*/ 184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4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5" y="21600"/>
                  <a:pt x="0" y="16764"/>
                  <a:pt x="0" y="10800"/>
                </a:cubicBezTo>
                <a:cubicBezTo>
                  <a:pt x="0" y="4835"/>
                  <a:pt x="1555" y="0"/>
                  <a:pt x="3474" y="0"/>
                </a:cubicBezTo>
                <a:lnTo>
                  <a:pt x="3475" y="0"/>
                </a:lnTo>
                <a:close/>
              </a:path>
            </a:pathLst>
          </a:custGeom>
          <a:solidFill>
            <a:srgbClr val="548235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rgbClr val="FFFFFF"/>
                </a:solidFill>
              </a:rPr>
              <a:t>M,N</a:t>
            </a:r>
          </a:p>
        </p:txBody>
      </p:sp>
      <p:sp>
        <p:nvSpPr>
          <p:cNvPr id="68" name="Arrow: Right 36">
            <a:extLst>
              <a:ext uri="{FF2B5EF4-FFF2-40B4-BE49-F238E27FC236}">
                <a16:creationId xmlns:a16="http://schemas.microsoft.com/office/drawing/2014/main" id="{39BEB947-3E32-154F-9696-5A44C4FF8322}"/>
              </a:ext>
            </a:extLst>
          </p:cNvPr>
          <p:cNvSpPr>
            <a:spLocks/>
          </p:cNvSpPr>
          <p:nvPr/>
        </p:nvSpPr>
        <p:spPr bwMode="auto">
          <a:xfrm rot="20640370">
            <a:off x="2854743" y="3031628"/>
            <a:ext cx="2620863" cy="233066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2147483646 w 21600"/>
              <a:gd name="T9" fmla="*/ 0 h 21600"/>
              <a:gd name="T10" fmla="*/ 2147483646 w 21600"/>
              <a:gd name="T11" fmla="*/ 2147483646 h 21600"/>
              <a:gd name="T12" fmla="*/ 17694720 60000 65536"/>
              <a:gd name="T13" fmla="*/ 0 60000 65536"/>
              <a:gd name="T14" fmla="*/ 5898240 60000 65536"/>
              <a:gd name="T15" fmla="*/ 11796480 60000 65536"/>
              <a:gd name="T16" fmla="*/ 17694720 60000 65536"/>
              <a:gd name="T17" fmla="*/ 5898240 60000 65536"/>
              <a:gd name="T18" fmla="*/ 0 w 21600"/>
              <a:gd name="T19" fmla="*/ 5400 h 21600"/>
              <a:gd name="T20" fmla="*/ 21005 w 21600"/>
              <a:gd name="T21" fmla="*/ 162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5400"/>
                </a:moveTo>
                <a:lnTo>
                  <a:pt x="20411" y="5400"/>
                </a:lnTo>
                <a:lnTo>
                  <a:pt x="20411" y="0"/>
                </a:lnTo>
                <a:lnTo>
                  <a:pt x="21600" y="10800"/>
                </a:lnTo>
                <a:lnTo>
                  <a:pt x="20411" y="21600"/>
                </a:lnTo>
                <a:lnTo>
                  <a:pt x="20411" y="162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70AD47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75" b="1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69" name="Arrow: Right 37">
            <a:extLst>
              <a:ext uri="{FF2B5EF4-FFF2-40B4-BE49-F238E27FC236}">
                <a16:creationId xmlns:a16="http://schemas.microsoft.com/office/drawing/2014/main" id="{D67D8FB1-2384-B745-9B55-47E35C41DE4F}"/>
              </a:ext>
            </a:extLst>
          </p:cNvPr>
          <p:cNvSpPr>
            <a:spLocks/>
          </p:cNvSpPr>
          <p:nvPr/>
        </p:nvSpPr>
        <p:spPr bwMode="auto">
          <a:xfrm rot="20235617">
            <a:off x="2824383" y="3433464"/>
            <a:ext cx="2859286" cy="25628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2147483646 w 21600"/>
              <a:gd name="T9" fmla="*/ 0 h 21600"/>
              <a:gd name="T10" fmla="*/ 2147483646 w 21600"/>
              <a:gd name="T11" fmla="*/ 2147483646 h 21600"/>
              <a:gd name="T12" fmla="*/ 17694720 60000 65536"/>
              <a:gd name="T13" fmla="*/ 0 60000 65536"/>
              <a:gd name="T14" fmla="*/ 5898240 60000 65536"/>
              <a:gd name="T15" fmla="*/ 11796480 60000 65536"/>
              <a:gd name="T16" fmla="*/ 17694720 60000 65536"/>
              <a:gd name="T17" fmla="*/ 5898240 60000 65536"/>
              <a:gd name="T18" fmla="*/ 0 w 21600"/>
              <a:gd name="T19" fmla="*/ 5400 h 21600"/>
              <a:gd name="T20" fmla="*/ 21008 w 21600"/>
              <a:gd name="T21" fmla="*/ 162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0" y="5400"/>
                </a:moveTo>
                <a:lnTo>
                  <a:pt x="20416" y="5400"/>
                </a:lnTo>
                <a:lnTo>
                  <a:pt x="20416" y="0"/>
                </a:lnTo>
                <a:lnTo>
                  <a:pt x="21600" y="10800"/>
                </a:lnTo>
                <a:lnTo>
                  <a:pt x="20416" y="21600"/>
                </a:lnTo>
                <a:lnTo>
                  <a:pt x="20416" y="162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70AD47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75" b="1" dirty="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70" name="Cube 38">
            <a:extLst>
              <a:ext uri="{FF2B5EF4-FFF2-40B4-BE49-F238E27FC236}">
                <a16:creationId xmlns:a16="http://schemas.microsoft.com/office/drawing/2014/main" id="{4D666C4A-8E59-4845-9CC0-EE37DA956F90}"/>
              </a:ext>
            </a:extLst>
          </p:cNvPr>
          <p:cNvSpPr>
            <a:spLocks/>
          </p:cNvSpPr>
          <p:nvPr/>
        </p:nvSpPr>
        <p:spPr bwMode="auto">
          <a:xfrm>
            <a:off x="6136404" y="3287017"/>
            <a:ext cx="483989" cy="867966"/>
          </a:xfrm>
          <a:custGeom>
            <a:avLst/>
            <a:gdLst>
              <a:gd name="T0" fmla="*/ 431012 w 859627"/>
              <a:gd name="T1" fmla="*/ 0 h 1543050"/>
              <a:gd name="T2" fmla="*/ 862023 w 859627"/>
              <a:gd name="T3" fmla="*/ 771525 h 1543050"/>
              <a:gd name="T4" fmla="*/ 431012 w 859627"/>
              <a:gd name="T5" fmla="*/ 1543050 h 1543050"/>
              <a:gd name="T6" fmla="*/ 0 w 859627"/>
              <a:gd name="T7" fmla="*/ 771525 h 1543050"/>
              <a:gd name="T8" fmla="*/ 538765 w 859627"/>
              <a:gd name="T9" fmla="*/ 0 h 1543050"/>
              <a:gd name="T10" fmla="*/ 323259 w 859627"/>
              <a:gd name="T11" fmla="*/ 214907 h 1543050"/>
              <a:gd name="T12" fmla="*/ 0 w 859627"/>
              <a:gd name="T13" fmla="*/ 878978 h 1543050"/>
              <a:gd name="T14" fmla="*/ 323259 w 859627"/>
              <a:gd name="T15" fmla="*/ 1543050 h 1543050"/>
              <a:gd name="T16" fmla="*/ 646517 w 859627"/>
              <a:gd name="T17" fmla="*/ 878978 h 1543050"/>
              <a:gd name="T18" fmla="*/ 862023 w 859627"/>
              <a:gd name="T19" fmla="*/ 664072 h 1543050"/>
              <a:gd name="T20" fmla="*/ 17694720 60000 65536"/>
              <a:gd name="T21" fmla="*/ 0 60000 65536"/>
              <a:gd name="T22" fmla="*/ 5898240 60000 65536"/>
              <a:gd name="T23" fmla="*/ 11796480 60000 65536"/>
              <a:gd name="T24" fmla="*/ 17694720 60000 65536"/>
              <a:gd name="T25" fmla="*/ 17694720 60000 65536"/>
              <a:gd name="T26" fmla="*/ 11796480 60000 65536"/>
              <a:gd name="T27" fmla="*/ 5898240 60000 65536"/>
              <a:gd name="T28" fmla="*/ 0 60000 65536"/>
              <a:gd name="T29" fmla="*/ 0 60000 65536"/>
              <a:gd name="T30" fmla="*/ 0 w 859627"/>
              <a:gd name="T31" fmla="*/ 214907 h 1543050"/>
              <a:gd name="T32" fmla="*/ 644720 w 859627"/>
              <a:gd name="T33" fmla="*/ 1543050 h 15430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9627" h="1543050" stroke="0">
                <a:moveTo>
                  <a:pt x="0" y="214907"/>
                </a:moveTo>
                <a:lnTo>
                  <a:pt x="644720" y="214907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</a:path>
              <a:path w="859627" h="1543050" stroke="0">
                <a:moveTo>
                  <a:pt x="644720" y="214907"/>
                </a:move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644720" y="214907"/>
                </a:lnTo>
                <a:close/>
              </a:path>
              <a:path w="859627" h="1543050" stroke="0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644720" y="214907"/>
                </a:lnTo>
                <a:lnTo>
                  <a:pt x="0" y="214907"/>
                </a:lnTo>
                <a:close/>
              </a:path>
              <a:path w="859627" h="1543050" fill="none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  <a:moveTo>
                  <a:pt x="0" y="214907"/>
                </a:moveTo>
                <a:lnTo>
                  <a:pt x="644720" y="214907"/>
                </a:lnTo>
                <a:lnTo>
                  <a:pt x="859627" y="0"/>
                </a:lnTo>
                <a:moveTo>
                  <a:pt x="644720" y="214907"/>
                </a:moveTo>
                <a:lnTo>
                  <a:pt x="644720" y="1543050"/>
                </a:lnTo>
              </a:path>
            </a:pathLst>
          </a:custGeom>
          <a:solidFill>
            <a:srgbClr val="843C0C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71" name="Cube 39">
            <a:extLst>
              <a:ext uri="{FF2B5EF4-FFF2-40B4-BE49-F238E27FC236}">
                <a16:creationId xmlns:a16="http://schemas.microsoft.com/office/drawing/2014/main" id="{C5B2887F-8623-5049-A1B1-086B31DEE7AC}"/>
              </a:ext>
            </a:extLst>
          </p:cNvPr>
          <p:cNvSpPr>
            <a:spLocks/>
          </p:cNvSpPr>
          <p:nvPr/>
        </p:nvSpPr>
        <p:spPr bwMode="auto">
          <a:xfrm>
            <a:off x="6731121" y="3287017"/>
            <a:ext cx="483097" cy="867966"/>
          </a:xfrm>
          <a:custGeom>
            <a:avLst/>
            <a:gdLst>
              <a:gd name="T0" fmla="*/ 428631 w 859627"/>
              <a:gd name="T1" fmla="*/ 0 h 1543050"/>
              <a:gd name="T2" fmla="*/ 857262 w 859627"/>
              <a:gd name="T3" fmla="*/ 771525 h 1543050"/>
              <a:gd name="T4" fmla="*/ 428631 w 859627"/>
              <a:gd name="T5" fmla="*/ 1543050 h 1543050"/>
              <a:gd name="T6" fmla="*/ 0 w 859627"/>
              <a:gd name="T7" fmla="*/ 771525 h 1543050"/>
              <a:gd name="T8" fmla="*/ 535789 w 859627"/>
              <a:gd name="T9" fmla="*/ 0 h 1543050"/>
              <a:gd name="T10" fmla="*/ 321473 w 859627"/>
              <a:gd name="T11" fmla="*/ 214907 h 1543050"/>
              <a:gd name="T12" fmla="*/ 0 w 859627"/>
              <a:gd name="T13" fmla="*/ 878978 h 1543050"/>
              <a:gd name="T14" fmla="*/ 321473 w 859627"/>
              <a:gd name="T15" fmla="*/ 1543050 h 1543050"/>
              <a:gd name="T16" fmla="*/ 642946 w 859627"/>
              <a:gd name="T17" fmla="*/ 878978 h 1543050"/>
              <a:gd name="T18" fmla="*/ 857262 w 859627"/>
              <a:gd name="T19" fmla="*/ 664072 h 1543050"/>
              <a:gd name="T20" fmla="*/ 17694720 60000 65536"/>
              <a:gd name="T21" fmla="*/ 0 60000 65536"/>
              <a:gd name="T22" fmla="*/ 5898240 60000 65536"/>
              <a:gd name="T23" fmla="*/ 11796480 60000 65536"/>
              <a:gd name="T24" fmla="*/ 17694720 60000 65536"/>
              <a:gd name="T25" fmla="*/ 17694720 60000 65536"/>
              <a:gd name="T26" fmla="*/ 11796480 60000 65536"/>
              <a:gd name="T27" fmla="*/ 5898240 60000 65536"/>
              <a:gd name="T28" fmla="*/ 0 60000 65536"/>
              <a:gd name="T29" fmla="*/ 0 60000 65536"/>
              <a:gd name="T30" fmla="*/ 0 w 859627"/>
              <a:gd name="T31" fmla="*/ 214907 h 1543050"/>
              <a:gd name="T32" fmla="*/ 644720 w 859627"/>
              <a:gd name="T33" fmla="*/ 1543050 h 15430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59627" h="1543050" stroke="0">
                <a:moveTo>
                  <a:pt x="0" y="214907"/>
                </a:moveTo>
                <a:lnTo>
                  <a:pt x="644720" y="214907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</a:path>
              <a:path w="859627" h="1543050" stroke="0">
                <a:moveTo>
                  <a:pt x="644720" y="214907"/>
                </a:move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644720" y="214907"/>
                </a:lnTo>
                <a:close/>
              </a:path>
              <a:path w="859627" h="1543050" stroke="0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644720" y="214907"/>
                </a:lnTo>
                <a:lnTo>
                  <a:pt x="0" y="214907"/>
                </a:lnTo>
                <a:close/>
              </a:path>
              <a:path w="859627" h="1543050" fill="none">
                <a:moveTo>
                  <a:pt x="0" y="214907"/>
                </a:moveTo>
                <a:lnTo>
                  <a:pt x="214907" y="0"/>
                </a:lnTo>
                <a:lnTo>
                  <a:pt x="859627" y="0"/>
                </a:lnTo>
                <a:lnTo>
                  <a:pt x="859627" y="1328143"/>
                </a:lnTo>
                <a:lnTo>
                  <a:pt x="644720" y="1543050"/>
                </a:lnTo>
                <a:lnTo>
                  <a:pt x="0" y="1543050"/>
                </a:lnTo>
                <a:lnTo>
                  <a:pt x="0" y="214907"/>
                </a:lnTo>
                <a:close/>
                <a:moveTo>
                  <a:pt x="0" y="214907"/>
                </a:moveTo>
                <a:lnTo>
                  <a:pt x="644720" y="214907"/>
                </a:lnTo>
                <a:lnTo>
                  <a:pt x="859627" y="0"/>
                </a:lnTo>
                <a:moveTo>
                  <a:pt x="644720" y="214907"/>
                </a:moveTo>
                <a:lnTo>
                  <a:pt x="644720" y="1543050"/>
                </a:lnTo>
              </a:path>
            </a:pathLst>
          </a:custGeom>
          <a:solidFill>
            <a:srgbClr val="843C0C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72" name="Flowchart: Terminator 41">
            <a:extLst>
              <a:ext uri="{FF2B5EF4-FFF2-40B4-BE49-F238E27FC236}">
                <a16:creationId xmlns:a16="http://schemas.microsoft.com/office/drawing/2014/main" id="{DA5670E7-AA96-3C49-8A87-05AB3A67D5E0}"/>
              </a:ext>
            </a:extLst>
          </p:cNvPr>
          <p:cNvSpPr>
            <a:spLocks/>
          </p:cNvSpPr>
          <p:nvPr/>
        </p:nvSpPr>
        <p:spPr bwMode="auto">
          <a:xfrm>
            <a:off x="6264099" y="2552105"/>
            <a:ext cx="779561" cy="31432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0 w 21600"/>
              <a:gd name="T7" fmla="*/ 2147483646 h 21600"/>
              <a:gd name="T8" fmla="*/ 17694720 60000 65536"/>
              <a:gd name="T9" fmla="*/ 0 60000 65536"/>
              <a:gd name="T10" fmla="*/ 5898240 60000 65536"/>
              <a:gd name="T11" fmla="*/ 11796480 60000 65536"/>
              <a:gd name="T12" fmla="*/ 1018 w 21600"/>
              <a:gd name="T13" fmla="*/ 3163 h 21600"/>
              <a:gd name="T14" fmla="*/ 20582 w 21600"/>
              <a:gd name="T15" fmla="*/ 184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475" y="0"/>
                </a:moveTo>
                <a:lnTo>
                  <a:pt x="18125" y="0"/>
                </a:lnTo>
                <a:cubicBezTo>
                  <a:pt x="20044" y="0"/>
                  <a:pt x="21600" y="4835"/>
                  <a:pt x="21600" y="10800"/>
                </a:cubicBezTo>
                <a:cubicBezTo>
                  <a:pt x="21600" y="16764"/>
                  <a:pt x="20044" y="21600"/>
                  <a:pt x="18125" y="21600"/>
                </a:cubicBezTo>
                <a:lnTo>
                  <a:pt x="3475" y="21600"/>
                </a:lnTo>
                <a:cubicBezTo>
                  <a:pt x="1555" y="21600"/>
                  <a:pt x="0" y="16764"/>
                  <a:pt x="0" y="10800"/>
                </a:cubicBezTo>
                <a:cubicBezTo>
                  <a:pt x="0" y="4835"/>
                  <a:pt x="1555" y="0"/>
                  <a:pt x="3474" y="0"/>
                </a:cubicBezTo>
                <a:lnTo>
                  <a:pt x="3475" y="0"/>
                </a:lnTo>
                <a:close/>
              </a:path>
            </a:pathLst>
          </a:custGeom>
          <a:solidFill>
            <a:srgbClr val="548235"/>
          </a:solidFill>
          <a:ln w="12701">
            <a:solidFill>
              <a:srgbClr val="2F528F"/>
            </a:solidFill>
            <a:miter lim="800000"/>
            <a:headEnd/>
            <a:tailEnd/>
          </a:ln>
        </p:spPr>
        <p:txBody>
          <a:bodyPr anchor="ctr" anchorCtr="1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rgbClr val="FFFFFF"/>
                </a:solidFill>
              </a:rPr>
              <a:t>X,Y,Z</a:t>
            </a:r>
          </a:p>
        </p:txBody>
      </p:sp>
      <p:sp>
        <p:nvSpPr>
          <p:cNvPr id="73" name="Rectangle: Rounded Corners 1">
            <a:extLst>
              <a:ext uri="{FF2B5EF4-FFF2-40B4-BE49-F238E27FC236}">
                <a16:creationId xmlns:a16="http://schemas.microsoft.com/office/drawing/2014/main" id="{761497E2-FE7E-4E14-BCA1-75690D094301}"/>
              </a:ext>
            </a:extLst>
          </p:cNvPr>
          <p:cNvSpPr/>
          <p:nvPr/>
        </p:nvSpPr>
        <p:spPr>
          <a:xfrm>
            <a:off x="1617089" y="2548533"/>
            <a:ext cx="533102" cy="321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/>
          </a:p>
        </p:txBody>
      </p:sp>
      <p:sp>
        <p:nvSpPr>
          <p:cNvPr id="74" name="Rectangle: Rounded Corners 21">
            <a:extLst>
              <a:ext uri="{FF2B5EF4-FFF2-40B4-BE49-F238E27FC236}">
                <a16:creationId xmlns:a16="http://schemas.microsoft.com/office/drawing/2014/main" id="{36EF771D-911F-44C4-B644-DA84AE8DDA28}"/>
              </a:ext>
            </a:extLst>
          </p:cNvPr>
          <p:cNvSpPr/>
          <p:nvPr/>
        </p:nvSpPr>
        <p:spPr>
          <a:xfrm>
            <a:off x="5425600" y="2569071"/>
            <a:ext cx="592931" cy="3205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3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A8A614-5D4A-CD4D-9FED-9F32CBB595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574" y="2640508"/>
            <a:ext cx="206276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B1527C3-0AB9-9043-9191-EA23141ED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2935" y="2636936"/>
            <a:ext cx="218777" cy="24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13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2B59978B-0896-4FFE-BC7E-E3E8C7194F6D}"/>
              </a:ext>
            </a:extLst>
          </p:cNvPr>
          <p:cNvSpPr/>
          <p:nvPr/>
        </p:nvSpPr>
        <p:spPr>
          <a:xfrm>
            <a:off x="2515415" y="3363813"/>
            <a:ext cx="497384" cy="880467"/>
          </a:xfrm>
          <a:prstGeom prst="cube">
            <a:avLst/>
          </a:prstGeom>
          <a:solidFill>
            <a:srgbClr val="843C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13" dirty="0"/>
              <a:t>C</a:t>
            </a:r>
          </a:p>
        </p:txBody>
      </p:sp>
      <p:sp>
        <p:nvSpPr>
          <p:cNvPr id="78" name="Flowchart: Terminator 77">
            <a:extLst>
              <a:ext uri="{FF2B5EF4-FFF2-40B4-BE49-F238E27FC236}">
                <a16:creationId xmlns:a16="http://schemas.microsoft.com/office/drawing/2014/main" id="{73E56847-41B9-478B-85E8-A0626DCCD79C}"/>
              </a:ext>
            </a:extLst>
          </p:cNvPr>
          <p:cNvSpPr/>
          <p:nvPr/>
        </p:nvSpPr>
        <p:spPr>
          <a:xfrm>
            <a:off x="2402008" y="2561034"/>
            <a:ext cx="778669" cy="324148"/>
          </a:xfrm>
          <a:prstGeom prst="flowChartTermina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13" dirty="0"/>
              <a:t>M,N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7C0166-29FB-8648-89C4-82EE21B3D401}"/>
              </a:ext>
            </a:extLst>
          </p:cNvPr>
          <p:cNvSpPr txBox="1"/>
          <p:nvPr/>
        </p:nvSpPr>
        <p:spPr>
          <a:xfrm>
            <a:off x="1562099" y="2321723"/>
            <a:ext cx="6319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queue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B86AAA-D291-C74D-8C3A-6F7F2230AD36}"/>
              </a:ext>
            </a:extLst>
          </p:cNvPr>
          <p:cNvSpPr txBox="1"/>
          <p:nvPr/>
        </p:nvSpPr>
        <p:spPr>
          <a:xfrm>
            <a:off x="5456990" y="2333961"/>
            <a:ext cx="6319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53918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30" grpId="0"/>
      <p:bldP spid="59" grpId="0"/>
      <p:bldP spid="63" grpId="0"/>
      <p:bldP spid="64" grpId="0"/>
      <p:bldP spid="65" grpId="0"/>
      <p:bldP spid="66" grpId="0" animBg="1"/>
      <p:bldP spid="66" grpId="1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2" grpId="2" animBg="1"/>
      <p:bldP spid="72" grpId="3" animBg="1"/>
      <p:bldP spid="72" grpId="4" animBg="1"/>
      <p:bldP spid="73" grpId="0" animBg="1"/>
      <p:bldP spid="74" grpId="0" animBg="1"/>
      <p:bldP spid="75" grpId="0"/>
      <p:bldP spid="75" grpId="1"/>
      <p:bldP spid="76" grpId="0"/>
      <p:bldP spid="76" grpId="1"/>
      <p:bldP spid="77" grpId="0" animBg="1"/>
      <p:bldP spid="77" grpId="1" animBg="1"/>
      <p:bldP spid="78" grpId="0" animBg="1"/>
      <p:bldP spid="78" grpId="1" animBg="1"/>
      <p:bldP spid="79" grpId="0"/>
      <p:bldP spid="8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FF71-41C2-594F-998E-7A30826F0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A2CE6B-7A6D-5F41-A807-FA287977F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852DC1-CAE4-5041-9831-10BE9FFEE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515"/>
            <a:ext cx="9082982" cy="4002360"/>
          </a:xfrm>
          <a:prstGeom prst="rect">
            <a:avLst/>
          </a:prstGeom>
        </p:spPr>
      </p:pic>
      <p:pic>
        <p:nvPicPr>
          <p:cNvPr id="19" name="Picture 18" descr="A close up of a device&#10;&#10;Description automatically generated">
            <a:extLst>
              <a:ext uri="{FF2B5EF4-FFF2-40B4-BE49-F238E27FC236}">
                <a16:creationId xmlns:a16="http://schemas.microsoft.com/office/drawing/2014/main" id="{93BC1E56-1EFD-AF45-85E2-131A98B8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29" y="174525"/>
            <a:ext cx="3340100" cy="15367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117D4E-FC8D-D540-A81E-373616B16943}"/>
              </a:ext>
            </a:extLst>
          </p:cNvPr>
          <p:cNvSpPr/>
          <p:nvPr/>
        </p:nvSpPr>
        <p:spPr>
          <a:xfrm>
            <a:off x="1130299" y="2000249"/>
            <a:ext cx="5638801" cy="2254249"/>
          </a:xfrm>
          <a:prstGeom prst="ellipse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E49658-8D62-AC4C-8C1D-707301771861}"/>
              </a:ext>
            </a:extLst>
          </p:cNvPr>
          <p:cNvSpPr txBox="1"/>
          <p:nvPr/>
        </p:nvSpPr>
        <p:spPr>
          <a:xfrm>
            <a:off x="3366058" y="1676154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Modeled as Door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1B32EA-A02C-FD41-885D-D29CDD9B25A1}"/>
              </a:ext>
            </a:extLst>
          </p:cNvPr>
          <p:cNvSpPr/>
          <p:nvPr/>
        </p:nvSpPr>
        <p:spPr>
          <a:xfrm>
            <a:off x="1" y="3063877"/>
            <a:ext cx="647699" cy="1177922"/>
          </a:xfrm>
          <a:prstGeom prst="ellipse">
            <a:avLst/>
          </a:prstGeom>
          <a:noFill/>
          <a:ln w="19050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234B0-DFB8-9644-A770-845844DCACEC}"/>
              </a:ext>
            </a:extLst>
          </p:cNvPr>
          <p:cNvSpPr txBox="1"/>
          <p:nvPr/>
        </p:nvSpPr>
        <p:spPr>
          <a:xfrm>
            <a:off x="-32567" y="4183917"/>
            <a:ext cx="1843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Modeled as Passenger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0C35D1-6FDB-EB4A-A9C8-C9FC73D449AE}"/>
              </a:ext>
            </a:extLst>
          </p:cNvPr>
          <p:cNvSpPr/>
          <p:nvPr/>
        </p:nvSpPr>
        <p:spPr>
          <a:xfrm>
            <a:off x="3970495" y="4543522"/>
            <a:ext cx="5060334" cy="1787324"/>
          </a:xfrm>
          <a:prstGeom prst="ellipse">
            <a:avLst/>
          </a:prstGeom>
          <a:noFill/>
          <a:ln w="2222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61484C-5D07-0544-BB65-91EC4894FF30}"/>
              </a:ext>
            </a:extLst>
          </p:cNvPr>
          <p:cNvSpPr/>
          <p:nvPr/>
        </p:nvSpPr>
        <p:spPr>
          <a:xfrm>
            <a:off x="819150" y="4908004"/>
            <a:ext cx="2876550" cy="1260776"/>
          </a:xfrm>
          <a:prstGeom prst="ellipse">
            <a:avLst/>
          </a:prstGeom>
          <a:noFill/>
          <a:ln w="2222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5C250-CE22-0944-A91D-D5734113C5F9}"/>
              </a:ext>
            </a:extLst>
          </p:cNvPr>
          <p:cNvSpPr txBox="1"/>
          <p:nvPr/>
        </p:nvSpPr>
        <p:spPr>
          <a:xfrm>
            <a:off x="1525686" y="6243248"/>
            <a:ext cx="1463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Modeled as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5D7BE2-6DFE-434B-B6A4-F3224AE5D488}"/>
              </a:ext>
            </a:extLst>
          </p:cNvPr>
          <p:cNvSpPr txBox="1"/>
          <p:nvPr/>
        </p:nvSpPr>
        <p:spPr>
          <a:xfrm>
            <a:off x="5578294" y="6388996"/>
            <a:ext cx="1844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Modeled as Controller</a:t>
            </a:r>
          </a:p>
        </p:txBody>
      </p:sp>
    </p:spTree>
    <p:extLst>
      <p:ext uri="{BB962C8B-B14F-4D97-AF65-F5344CB8AC3E}">
        <p14:creationId xmlns:p14="http://schemas.microsoft.com/office/powerpoint/2010/main" val="20683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8" grpId="0" animBg="1"/>
      <p:bldP spid="9" grpId="0"/>
      <p:bldP spid="7" grpId="0" animBg="1"/>
      <p:bldP spid="11" grpId="0" animBg="1"/>
      <p:bldP spid="10" grpId="0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Train(10){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 </a:t>
            </a:r>
          </a:p>
          <a:p>
            <a:pPr marL="0" indent="0">
              <a:buNone/>
            </a:pPr>
            <a:r>
              <a:rPr lang="sv-SE" sz="1500" b="1" dirty="0"/>
              <a:t>          Controller controller;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  boolean status;}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Train(){</a:t>
            </a:r>
          </a:p>
          <a:p>
            <a:pPr marL="0" indent="0">
              <a:buNone/>
            </a:pPr>
            <a:r>
              <a:rPr lang="sv-SE" sz="1500" b="1" dirty="0"/>
              <a:t>        status = true;</a:t>
            </a:r>
          </a:p>
          <a:p>
            <a:pPr marL="0" indent="0">
              <a:buNone/>
            </a:pPr>
            <a:r>
              <a:rPr lang="sv-SE" sz="1500" b="1" dirty="0"/>
              <a:t>        self.leaveStation(); 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</a:t>
            </a:r>
            <a:r>
              <a:rPr lang="sv-SE" sz="1500" b="1" dirty="0">
                <a:solidFill>
                  <a:srgbClr val="C00000"/>
                </a:solidFill>
              </a:rPr>
              <a:t>msgsrv </a:t>
            </a:r>
            <a:r>
              <a:rPr lang="sv-SE" sz="1500" b="1" dirty="0">
                <a:highlight>
                  <a:srgbClr val="FFFF00"/>
                </a:highlight>
              </a:rPr>
              <a:t>leaveStation</a:t>
            </a:r>
            <a:r>
              <a:rPr lang="sv-SE" sz="1500" b="1" dirty="0"/>
              <a:t>(){</a:t>
            </a:r>
          </a:p>
          <a:p>
            <a:pPr marL="0" indent="0">
              <a:buNone/>
            </a:pPr>
            <a:r>
              <a:rPr lang="sv-SE" sz="1500" b="1" dirty="0"/>
              <a:t>           status = true;</a:t>
            </a:r>
          </a:p>
          <a:p>
            <a:pPr marL="0" indent="0">
              <a:buNone/>
            </a:pPr>
            <a:r>
              <a:rPr lang="sv-SE" sz="1500" b="1" dirty="0"/>
              <a:t>           controller.setTrainStatus(status)</a:t>
            </a:r>
          </a:p>
          <a:p>
            <a:pPr marL="0" indent="0">
              <a:buNone/>
            </a:pPr>
            <a:r>
              <a:rPr lang="sv-SE" sz="1500" b="1" dirty="0"/>
              <a:t>                                        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(networkDelayTrain);  </a:t>
            </a:r>
          </a:p>
          <a:p>
            <a:pPr marL="0" indent="0">
              <a:buNone/>
            </a:pPr>
            <a:r>
              <a:rPr lang="sv-SE" sz="1500" b="1" dirty="0"/>
              <a:t>           self.approachStation()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 (runningTime);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</a:t>
            </a:r>
            <a:r>
              <a:rPr lang="sv-SE" sz="1500" b="1" dirty="0">
                <a:highlight>
                  <a:srgbClr val="FFFF00"/>
                </a:highlight>
              </a:rPr>
              <a:t>approachStation</a:t>
            </a:r>
            <a:r>
              <a:rPr lang="sv-SE" sz="1500" b="1" dirty="0"/>
              <a:t>(){</a:t>
            </a:r>
          </a:p>
          <a:p>
            <a:pPr marL="0" indent="0">
              <a:buNone/>
            </a:pPr>
            <a:r>
              <a:rPr lang="sv-SE" sz="1500" b="1" dirty="0"/>
              <a:t>            status = false;</a:t>
            </a:r>
          </a:p>
          <a:p>
            <a:pPr marL="0" indent="0">
              <a:buNone/>
            </a:pPr>
            <a:r>
              <a:rPr lang="sv-SE" sz="1500" b="1" dirty="0"/>
              <a:t>            controller.setTrainStatus(status)</a:t>
            </a:r>
          </a:p>
          <a:p>
            <a:pPr marL="0" indent="0">
              <a:buNone/>
            </a:pPr>
            <a:r>
              <a:rPr lang="sv-SE" sz="1500" b="1" dirty="0"/>
              <a:t>                                        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(networkDelayTrain); </a:t>
            </a:r>
          </a:p>
          <a:p>
            <a:pPr marL="0" indent="0">
              <a:buNone/>
            </a:pPr>
            <a:r>
              <a:rPr lang="sv-SE" sz="1500" b="1" dirty="0"/>
              <a:t>            self.leaveStation() after(atStationTime);</a:t>
            </a:r>
          </a:p>
          <a:p>
            <a:pPr marL="0" indent="0">
              <a:buNone/>
            </a:pPr>
            <a:r>
              <a:rPr lang="sv-SE" sz="1500" b="1" dirty="0"/>
              <a:t>        }</a:t>
            </a:r>
          </a:p>
          <a:p>
            <a:pPr marL="0" indent="0">
              <a:buNone/>
            </a:pPr>
            <a:r>
              <a:rPr lang="sv-SE" sz="1500" b="1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1647-92EF-9248-BBB2-1C1D64FCE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Door(15){</a:t>
            </a:r>
          </a:p>
          <a:p>
            <a:pPr marL="0" indent="0">
              <a:buNone/>
            </a:pPr>
            <a:r>
              <a:rPr lang="sv-SE" sz="1500" b="1" dirty="0"/>
              <a:t>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Controller controller;}</a:t>
            </a:r>
          </a:p>
          <a:p>
            <a:pPr marL="0" indent="0">
              <a:buNone/>
            </a:pPr>
            <a:r>
              <a:rPr lang="sv-SE" sz="1500" b="1" dirty="0"/>
              <a:t>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boolean isDoorClosed, isDoorLocked;}</a:t>
            </a:r>
            <a:br>
              <a:rPr lang="sv-SE" sz="1500" b="1" dirty="0"/>
            </a:b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Door(){</a:t>
            </a:r>
          </a:p>
          <a:p>
            <a:pPr marL="0" indent="0">
              <a:buNone/>
            </a:pPr>
            <a:r>
              <a:rPr lang="sv-SE" sz="1500" b="1" dirty="0"/>
              <a:t>        isDoorClosed = false;  isDoorLocked = false;</a:t>
            </a:r>
          </a:p>
          <a:p>
            <a:pPr marL="0" indent="0">
              <a:buNone/>
            </a:pPr>
            <a:r>
              <a:rPr lang="sv-SE" sz="1500" b="1" dirty="0"/>
              <a:t>      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closeDoor(){</a:t>
            </a:r>
          </a:p>
          <a:p>
            <a:pPr marL="0" indent="0">
              <a:buNone/>
            </a:pPr>
            <a:r>
              <a:rPr lang="sv-SE" sz="1500" b="1" dirty="0"/>
              <a:t>        isDoorClosed = true; </a:t>
            </a:r>
          </a:p>
          <a:p>
            <a:pPr marL="0" indent="0">
              <a:buNone/>
            </a:pPr>
            <a:r>
              <a:rPr lang="sv-SE" sz="1500" b="1" dirty="0"/>
              <a:t>        controller.setDoorStatus(isDoorClosed,</a:t>
            </a:r>
          </a:p>
          <a:p>
            <a:pPr marL="0" indent="0">
              <a:buNone/>
            </a:pPr>
            <a:r>
              <a:rPr lang="sv-SE" sz="1500" b="1" dirty="0"/>
              <a:t>             isDoorLocked)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(networkDelayDoor);</a:t>
            </a:r>
          </a:p>
          <a:p>
            <a:pPr marL="0" indent="0">
              <a:buNone/>
            </a:pPr>
            <a:r>
              <a:rPr lang="sv-SE" sz="1500" b="1" dirty="0"/>
              <a:t>     } 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lockDoor(){</a:t>
            </a:r>
          </a:p>
          <a:p>
            <a:pPr marL="0" indent="0">
              <a:buNone/>
            </a:pPr>
            <a:r>
              <a:rPr lang="sv-SE" sz="1500" b="1" dirty="0"/>
              <a:t>          isDoorLocked = true;</a:t>
            </a:r>
          </a:p>
          <a:p>
            <a:pPr marL="0" indent="0">
              <a:buNone/>
            </a:pPr>
            <a:r>
              <a:rPr lang="sv-SE" sz="1500" b="1" dirty="0"/>
              <a:t>          controller.setDoorStatus(…);</a:t>
            </a:r>
          </a:p>
          <a:p>
            <a:pPr marL="0" indent="0">
              <a:buNone/>
            </a:pPr>
            <a:r>
              <a:rPr lang="sv-SE" sz="1500" b="1" dirty="0"/>
              <a:t>    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unlockDoor(){…}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openDoor(){…}</a:t>
            </a:r>
          </a:p>
          <a:p>
            <a:pPr marL="0" indent="0">
              <a:buNone/>
            </a:pPr>
            <a:r>
              <a:rPr lang="sv-SE" sz="1500" b="1" dirty="0"/>
              <a:t>  }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AA8D97-872C-274A-91E2-C59C1C236F69}"/>
              </a:ext>
            </a:extLst>
          </p:cNvPr>
          <p:cNvGrpSpPr/>
          <p:nvPr/>
        </p:nvGrpSpPr>
        <p:grpSpPr>
          <a:xfrm>
            <a:off x="2692547" y="304800"/>
            <a:ext cx="1854655" cy="1765300"/>
            <a:chOff x="4517840" y="1337092"/>
            <a:chExt cx="2452998" cy="25529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15AE01E-8538-5941-9B10-6DE73015CC89}"/>
                </a:ext>
              </a:extLst>
            </p:cNvPr>
            <p:cNvSpPr>
              <a:spLocks/>
            </p:cNvSpPr>
            <p:nvPr/>
          </p:nvSpPr>
          <p:spPr>
            <a:xfrm>
              <a:off x="5156509" y="1337092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ED6C0F-B6F7-6C4B-B6B1-B2092BB32705}"/>
                </a:ext>
              </a:extLst>
            </p:cNvPr>
            <p:cNvSpPr txBox="1"/>
            <p:nvPr/>
          </p:nvSpPr>
          <p:spPr>
            <a:xfrm rot="5400000">
              <a:off x="5943829" y="2392196"/>
              <a:ext cx="1687654" cy="366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leaveStation</a:t>
              </a:r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E9BD46-DB7B-6649-B603-F0329D591DB2}"/>
                </a:ext>
              </a:extLst>
            </p:cNvPr>
            <p:cNvSpPr txBox="1"/>
            <p:nvPr/>
          </p:nvSpPr>
          <p:spPr>
            <a:xfrm rot="16200000">
              <a:off x="3697486" y="2392196"/>
              <a:ext cx="2007072" cy="36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approachStation</a:t>
              </a:r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76EE71-4430-D242-89A7-3B0A27980446}"/>
                </a:ext>
              </a:extLst>
            </p:cNvPr>
            <p:cNvSpPr>
              <a:spLocks/>
            </p:cNvSpPr>
            <p:nvPr/>
          </p:nvSpPr>
          <p:spPr>
            <a:xfrm>
              <a:off x="5156509" y="3242068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8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</p:txBody>
        </p: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4D7733CA-9A46-A04D-A832-A6E71B0A34FF}"/>
                </a:ext>
              </a:extLst>
            </p:cNvPr>
            <p:cNvCxnSpPr>
              <a:cxnSpLocks/>
              <a:stCxn id="10" idx="2"/>
              <a:endCxn id="7" idx="2"/>
            </p:cNvCxnSpPr>
            <p:nvPr/>
          </p:nvCxnSpPr>
          <p:spPr>
            <a:xfrm rot="10800000">
              <a:off x="5156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9C588DE4-F284-394A-B6BA-05B3C8A2C91F}"/>
                </a:ext>
              </a:extLst>
            </p:cNvPr>
            <p:cNvCxnSpPr>
              <a:cxnSpLocks/>
              <a:stCxn id="7" idx="6"/>
              <a:endCxn id="10" idx="6"/>
            </p:cNvCxnSpPr>
            <p:nvPr/>
          </p:nvCxnSpPr>
          <p:spPr>
            <a:xfrm>
              <a:off x="6308509" y="1661092"/>
              <a:ext cx="12700" cy="1904976"/>
            </a:xfrm>
            <a:prstGeom prst="curved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E8A0A-9796-1E42-B6B3-F0E157D3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721" y="5524421"/>
            <a:ext cx="3175179" cy="13970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99F7CBF-31E5-2F40-8D06-9A40B1C6F72A}"/>
                  </a:ext>
                </a:extLst>
              </p14:cNvPr>
              <p14:cNvContentPartPr/>
              <p14:nvPr/>
            </p14:nvContentPartPr>
            <p14:xfrm>
              <a:off x="7792920" y="5654840"/>
              <a:ext cx="65340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99F7CBF-31E5-2F40-8D06-9A40B1C6F7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8920" y="5547200"/>
                <a:ext cx="761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FD49EDB-C07B-B64D-A6E0-D74C8D7D66D3}"/>
                  </a:ext>
                </a:extLst>
              </p14:cNvPr>
              <p14:cNvContentPartPr/>
              <p14:nvPr/>
            </p14:nvContentPartPr>
            <p14:xfrm>
              <a:off x="6728400" y="5624240"/>
              <a:ext cx="60228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FD49EDB-C07B-B64D-A6E0-D74C8D7D66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4400" y="5516240"/>
                <a:ext cx="709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0773AE-5C96-7D47-9A4C-7959F6BED4E0}"/>
                  </a:ext>
                </a:extLst>
              </p14:cNvPr>
              <p14:cNvContentPartPr/>
              <p14:nvPr/>
            </p14:nvContentPartPr>
            <p14:xfrm>
              <a:off x="6707880" y="6748880"/>
              <a:ext cx="5364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0773AE-5C96-7D47-9A4C-7959F6BED4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54240" y="6640880"/>
                <a:ext cx="644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2D3C97-78CD-B543-897C-D647B8D2B231}"/>
                  </a:ext>
                </a:extLst>
              </p14:cNvPr>
              <p14:cNvContentPartPr/>
              <p14:nvPr/>
            </p14:nvContentPartPr>
            <p14:xfrm>
              <a:off x="7912800" y="6798200"/>
              <a:ext cx="489240" cy="13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2D3C97-78CD-B543-897C-D647B8D2B2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8800" y="6690560"/>
                <a:ext cx="596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1EEF33-ACAF-3E44-BC44-78FCA8EE850A}"/>
                  </a:ext>
                </a:extLst>
              </p14:cNvPr>
              <p14:cNvContentPartPr/>
              <p14:nvPr/>
            </p14:nvContentPartPr>
            <p14:xfrm>
              <a:off x="5587560" y="2780960"/>
              <a:ext cx="782640" cy="20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1EEF33-ACAF-3E44-BC44-78FCA8EE85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33560" y="2673320"/>
                <a:ext cx="890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5328997-B0B9-7249-9B60-FFA7C1D41808}"/>
                  </a:ext>
                </a:extLst>
              </p14:cNvPr>
              <p14:cNvContentPartPr/>
              <p14:nvPr/>
            </p14:nvContentPartPr>
            <p14:xfrm>
              <a:off x="5545080" y="4150760"/>
              <a:ext cx="752040" cy="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5328997-B0B9-7249-9B60-FFA7C1D418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91080" y="4043120"/>
                <a:ext cx="859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E948EC1-5B51-9040-8EF4-188A248C7A72}"/>
                  </a:ext>
                </a:extLst>
              </p14:cNvPr>
              <p14:cNvContentPartPr/>
              <p14:nvPr/>
            </p14:nvContentPartPr>
            <p14:xfrm>
              <a:off x="5576040" y="5242640"/>
              <a:ext cx="978120" cy="11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E948EC1-5B51-9040-8EF4-188A248C7A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22040" y="5134640"/>
                <a:ext cx="10857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F42695A-A721-954A-9F50-EFC1FFC24667}"/>
                  </a:ext>
                </a:extLst>
              </p14:cNvPr>
              <p14:cNvContentPartPr/>
              <p14:nvPr/>
            </p14:nvContentPartPr>
            <p14:xfrm>
              <a:off x="5606280" y="5545040"/>
              <a:ext cx="808200" cy="11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F42695A-A721-954A-9F50-EFC1FFC246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2640" y="5437400"/>
                <a:ext cx="915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C78799-AE69-874C-9D7D-1563C95F0530}"/>
                  </a:ext>
                </a:extLst>
              </p14:cNvPr>
              <p14:cNvContentPartPr/>
              <p14:nvPr/>
            </p14:nvContentPartPr>
            <p14:xfrm>
              <a:off x="5794357" y="343642"/>
              <a:ext cx="405720" cy="2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C78799-AE69-874C-9D7D-1563C95F053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40357" y="236002"/>
                <a:ext cx="51336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F3F64B-CD60-3A4A-8B74-5815627C077D}"/>
                  </a:ext>
                </a:extLst>
              </p14:cNvPr>
              <p14:cNvContentPartPr/>
              <p14:nvPr/>
            </p14:nvContentPartPr>
            <p14:xfrm>
              <a:off x="1612237" y="390442"/>
              <a:ext cx="3430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F3F64B-CD60-3A4A-8B74-5815627C07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58597" y="282442"/>
                <a:ext cx="4507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04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controller(10){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 </a:t>
            </a:r>
          </a:p>
          <a:p>
            <a:pPr marL="0" indent="0">
              <a:buNone/>
            </a:pPr>
            <a:r>
              <a:rPr lang="sv-SE" sz="1500" b="1" dirty="0"/>
              <a:t>          Door door;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  boolean isClosed, isLocked, trainStatus;}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Controller(){</a:t>
            </a:r>
          </a:p>
          <a:p>
            <a:pPr marL="0" indent="0">
              <a:buNone/>
            </a:pPr>
            <a:r>
              <a:rPr lang="sv-SE" sz="1500" b="1" dirty="0"/>
              <a:t>        trainStatus = true; isClosed, isLocked = false;</a:t>
            </a:r>
          </a:p>
          <a:p>
            <a:pPr marL="0" indent="0">
              <a:buNone/>
            </a:pPr>
            <a:r>
              <a:rPr lang="sv-SE" sz="1500" b="1" dirty="0"/>
              <a:t>       }</a:t>
            </a:r>
          </a:p>
          <a:p>
            <a:pPr marL="0" indent="0">
              <a:buNone/>
            </a:pPr>
            <a:r>
              <a:rPr lang="sv-SE" sz="1500" b="1" dirty="0"/>
              <a:t>      </a:t>
            </a:r>
            <a:r>
              <a:rPr lang="sv-SE" sz="1500" b="1" dirty="0">
                <a:solidFill>
                  <a:srgbClr val="C00000"/>
                </a:solidFill>
              </a:rPr>
              <a:t>msgsrv </a:t>
            </a:r>
            <a:r>
              <a:rPr lang="sv-SE" sz="1500" b="1" dirty="0"/>
              <a:t>setDoorStatus(boolean close, lock){</a:t>
            </a:r>
          </a:p>
          <a:p>
            <a:pPr marL="0" indent="0">
              <a:buNone/>
            </a:pPr>
            <a:r>
              <a:rPr lang="sv-SE" sz="1500" b="1" dirty="0"/>
              <a:t>         isClosed = close; isLocked = lock;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setDoorStatus(boolean status){</a:t>
            </a:r>
          </a:p>
          <a:p>
            <a:pPr marL="0" indent="0">
              <a:buNone/>
            </a:pPr>
            <a:r>
              <a:rPr lang="sv-SE" sz="1500" b="1" dirty="0"/>
              <a:t>            trainStatus = status;</a:t>
            </a:r>
          </a:p>
          <a:p>
            <a:pPr marL="0" indent="0">
              <a:buNone/>
            </a:pPr>
            <a:r>
              <a:rPr lang="sv-SE" sz="1500" b="1" dirty="0"/>
              <a:t>            </a:t>
            </a:r>
            <a:r>
              <a:rPr lang="sv-SE" sz="1500" b="1" dirty="0" err="1"/>
              <a:t>self.driveController</a:t>
            </a:r>
            <a:r>
              <a:rPr lang="sv-SE" sz="1500" b="1" dirty="0"/>
              <a:t>();</a:t>
            </a:r>
          </a:p>
          <a:p>
            <a:pPr marL="0" indent="0">
              <a:buNone/>
            </a:pPr>
            <a:r>
              <a:rPr lang="sv-SE" sz="1500" b="1" dirty="0"/>
              <a:t>        }</a:t>
            </a:r>
          </a:p>
          <a:p>
            <a:pPr marL="0" indent="0">
              <a:buNone/>
            </a:pPr>
            <a:r>
              <a:rPr lang="sv-SE" sz="1500" b="1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1647-92EF-9248-BBB2-1C1D64FCE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600" b="1" dirty="0">
                <a:solidFill>
                  <a:srgbClr val="C00000"/>
                </a:solidFill>
              </a:rPr>
              <a:t>msgsrv</a:t>
            </a:r>
            <a:r>
              <a:rPr lang="sv-SE" sz="1600" b="1" dirty="0"/>
              <a:t> driveController(){</a:t>
            </a:r>
          </a:p>
          <a:p>
            <a:pPr marL="0" indent="0">
              <a:buNone/>
            </a:pPr>
            <a:r>
              <a:rPr lang="sv-SE" sz="1600" b="1" dirty="0"/>
              <a:t>    if(trainStatus){   // </a:t>
            </a:r>
            <a:r>
              <a:rPr lang="sv-SE" sz="1600" b="1" dirty="0">
                <a:highlight>
                  <a:srgbClr val="FFFF00"/>
                </a:highlight>
              </a:rPr>
              <a:t>leave the station</a:t>
            </a:r>
            <a:r>
              <a:rPr lang="sv-SE" sz="1600" b="1" dirty="0"/>
              <a:t> </a:t>
            </a:r>
          </a:p>
          <a:p>
            <a:pPr marL="0" indent="0">
              <a:buNone/>
            </a:pPr>
            <a:r>
              <a:rPr lang="sv-SE" sz="1600" b="1" dirty="0"/>
              <a:t>        if(!isClosed || !isLocked) {</a:t>
            </a:r>
          </a:p>
          <a:p>
            <a:pPr marL="0" indent="0">
              <a:buNone/>
            </a:pPr>
            <a:r>
              <a:rPr lang="sv-SE" sz="1600" b="1" dirty="0"/>
              <a:t>            if(!isClosed) {</a:t>
            </a:r>
          </a:p>
          <a:p>
            <a:pPr marL="0" indent="0">
              <a:buNone/>
            </a:pPr>
            <a:r>
              <a:rPr lang="sv-SE" sz="1600" b="1" dirty="0"/>
              <a:t>                  </a:t>
            </a:r>
            <a:r>
              <a:rPr lang="sv-SE" sz="1600" b="1" dirty="0" err="1">
                <a:highlight>
                  <a:srgbClr val="FFFF00"/>
                </a:highlight>
              </a:rPr>
              <a:t>door.closeDoor</a:t>
            </a:r>
            <a:r>
              <a:rPr lang="sv-SE" sz="1600" b="1" dirty="0">
                <a:highlight>
                  <a:srgbClr val="FFFF00"/>
                </a:highlight>
              </a:rPr>
              <a:t>() after(nd);</a:t>
            </a:r>
          </a:p>
          <a:p>
            <a:pPr marL="0" indent="0">
              <a:buNone/>
            </a:pPr>
            <a:r>
              <a:rPr lang="sv-SE" sz="1600" b="1" dirty="0"/>
              <a:t>                  delay(reactionDelay);</a:t>
            </a:r>
          </a:p>
          <a:p>
            <a:pPr marL="0" indent="0">
              <a:buNone/>
            </a:pPr>
            <a:r>
              <a:rPr lang="sv-SE" sz="1600" b="1" dirty="0"/>
              <a:t>             }</a:t>
            </a:r>
          </a:p>
          <a:p>
            <a:pPr marL="0" indent="0">
              <a:buNone/>
            </a:pPr>
            <a:r>
              <a:rPr lang="sv-SE" sz="1600" b="1" dirty="0"/>
              <a:t>            if(!isLocked) {</a:t>
            </a:r>
          </a:p>
          <a:p>
            <a:pPr marL="0" indent="0">
              <a:buNone/>
            </a:pPr>
            <a:r>
              <a:rPr lang="sv-SE" sz="1600" b="1" dirty="0"/>
              <a:t>                 </a:t>
            </a:r>
            <a:r>
              <a:rPr lang="sv-SE" sz="1600" b="1" dirty="0" err="1">
                <a:highlight>
                  <a:srgbClr val="FFFF00"/>
                </a:highlight>
              </a:rPr>
              <a:t>door.lockDoor</a:t>
            </a:r>
            <a:r>
              <a:rPr lang="sv-SE" sz="1600" b="1" dirty="0">
                <a:highlight>
                  <a:srgbClr val="FFFF00"/>
                </a:highlight>
              </a:rPr>
              <a:t>() after(nd);</a:t>
            </a:r>
          </a:p>
          <a:p>
            <a:pPr marL="0" indent="0">
              <a:buNone/>
            </a:pPr>
            <a:r>
              <a:rPr lang="sv-SE" sz="1600" b="1" dirty="0"/>
              <a:t>             }</a:t>
            </a:r>
          </a:p>
          <a:p>
            <a:pPr marL="0" indent="0">
              <a:buNone/>
            </a:pPr>
            <a:r>
              <a:rPr lang="sv-SE" sz="1600" b="1" dirty="0"/>
              <a:t>         }</a:t>
            </a:r>
          </a:p>
          <a:p>
            <a:pPr marL="0" indent="0">
              <a:buNone/>
            </a:pPr>
            <a:r>
              <a:rPr lang="sv-SE" sz="1600" b="1" dirty="0"/>
              <a:t>    }// end of if(trainStatus)</a:t>
            </a:r>
          </a:p>
          <a:p>
            <a:pPr marL="0" indent="0">
              <a:buNone/>
            </a:pPr>
            <a:r>
              <a:rPr lang="sv-SE" sz="1600" b="1" dirty="0"/>
              <a:t>    else if(!trainStatus){  </a:t>
            </a:r>
            <a:r>
              <a:rPr lang="sv-SE" sz="1600" b="1" dirty="0">
                <a:highlight>
                  <a:srgbClr val="FFFF00"/>
                </a:highlight>
              </a:rPr>
              <a:t>// arrive the station </a:t>
            </a:r>
          </a:p>
          <a:p>
            <a:pPr marL="0" indent="0">
              <a:buNone/>
            </a:pPr>
            <a:r>
              <a:rPr lang="sv-SE" sz="1600" b="1" dirty="0"/>
              <a:t>       if(isClosed || isLocked) {</a:t>
            </a:r>
          </a:p>
          <a:p>
            <a:pPr marL="0" indent="0">
              <a:buNone/>
            </a:pPr>
            <a:r>
              <a:rPr lang="sv-SE" sz="1600" b="1" dirty="0"/>
              <a:t>          if (isLocked) {</a:t>
            </a:r>
          </a:p>
          <a:p>
            <a:pPr marL="0" indent="0">
              <a:buNone/>
            </a:pPr>
            <a:r>
              <a:rPr lang="sv-SE" sz="1600" b="1" dirty="0"/>
              <a:t>               </a:t>
            </a:r>
            <a:r>
              <a:rPr lang="sv-SE" sz="1600" b="1" dirty="0" err="1">
                <a:highlight>
                  <a:srgbClr val="FFFF00"/>
                </a:highlight>
              </a:rPr>
              <a:t>door.unlockDoor</a:t>
            </a:r>
            <a:r>
              <a:rPr lang="sv-SE" sz="1600" b="1" dirty="0">
                <a:highlight>
                  <a:srgbClr val="FFFF00"/>
                </a:highlight>
              </a:rPr>
              <a:t>() after(nd);</a:t>
            </a:r>
          </a:p>
          <a:p>
            <a:pPr marL="0" indent="0">
              <a:buNone/>
            </a:pPr>
            <a:r>
              <a:rPr lang="sv-SE" sz="1600" b="1" dirty="0"/>
              <a:t>               delay(reactionDelay);</a:t>
            </a:r>
          </a:p>
          <a:p>
            <a:pPr marL="0" indent="0">
              <a:buNone/>
            </a:pPr>
            <a:r>
              <a:rPr lang="sv-SE" sz="1600" b="1" dirty="0"/>
              <a:t>           }</a:t>
            </a:r>
          </a:p>
          <a:p>
            <a:pPr marL="0" indent="0">
              <a:buNone/>
            </a:pPr>
            <a:r>
              <a:rPr lang="sv-SE" sz="1600" b="1" dirty="0"/>
              <a:t>          if (isClosed) {</a:t>
            </a:r>
          </a:p>
          <a:p>
            <a:pPr marL="0" indent="0">
              <a:buNone/>
            </a:pPr>
            <a:r>
              <a:rPr lang="sv-SE" sz="1600" b="1" dirty="0"/>
              <a:t>              </a:t>
            </a:r>
            <a:r>
              <a:rPr lang="sv-SE" sz="1600" b="1" dirty="0">
                <a:highlight>
                  <a:srgbClr val="FFFF00"/>
                </a:highlight>
              </a:rPr>
              <a:t>door.openDoor() after(nd); </a:t>
            </a:r>
          </a:p>
          <a:p>
            <a:pPr marL="0" indent="0">
              <a:buNone/>
            </a:pPr>
            <a:r>
              <a:rPr lang="sv-SE" sz="1600" b="1" dirty="0"/>
              <a:t>           } }  …</a:t>
            </a:r>
          </a:p>
          <a:p>
            <a:pPr marL="0" indent="0">
              <a:buNone/>
            </a:pPr>
            <a:r>
              <a:rPr lang="sv-SE" sz="1600" b="1" dirty="0"/>
              <a:t> 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E219B-964B-1145-9232-CBE656A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62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4103EF2-3A21-A345-BA6F-29ADAC10E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845124"/>
            <a:ext cx="3905249" cy="3101776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396F9A-7AFA-6F4C-903A-65796F8349AC}"/>
                  </a:ext>
                </a:extLst>
              </p14:cNvPr>
              <p14:cNvContentPartPr/>
              <p14:nvPr/>
            </p14:nvContentPartPr>
            <p14:xfrm>
              <a:off x="1637797" y="335362"/>
              <a:ext cx="734400" cy="3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396F9A-7AFA-6F4C-903A-65796F8349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4157" y="227722"/>
                <a:ext cx="842040" cy="2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755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600" b="1" dirty="0">
                <a:solidFill>
                  <a:srgbClr val="C00000"/>
                </a:solidFill>
              </a:rPr>
              <a:t>reactiveclass</a:t>
            </a:r>
            <a:r>
              <a:rPr lang="sv-SE" sz="1600" b="1" dirty="0"/>
              <a:t> passenger(10){</a:t>
            </a:r>
          </a:p>
          <a:p>
            <a:pPr marL="0" indent="0">
              <a:buNone/>
            </a:pPr>
            <a:r>
              <a:rPr lang="sv-SE" sz="1600" b="1" dirty="0"/>
              <a:t>     </a:t>
            </a:r>
            <a:r>
              <a:rPr lang="sv-SE" sz="1600" b="1" dirty="0">
                <a:solidFill>
                  <a:srgbClr val="C00000"/>
                </a:solidFill>
              </a:rPr>
              <a:t>knownrebecs</a:t>
            </a:r>
            <a:r>
              <a:rPr lang="sv-SE" sz="1600" b="1" dirty="0"/>
              <a:t>{ </a:t>
            </a:r>
          </a:p>
          <a:p>
            <a:pPr marL="0" indent="0">
              <a:buNone/>
            </a:pPr>
            <a:r>
              <a:rPr lang="sv-SE" sz="1600" b="1" dirty="0"/>
              <a:t>          Door door; }</a:t>
            </a:r>
          </a:p>
          <a:p>
            <a:pPr marL="0" indent="0">
              <a:buNone/>
            </a:pPr>
            <a:r>
              <a:rPr lang="sv-SE" sz="1600" b="1" dirty="0"/>
              <a:t>     Passenger(){</a:t>
            </a:r>
          </a:p>
          <a:p>
            <a:pPr marL="0" indent="0">
              <a:buNone/>
            </a:pPr>
            <a:r>
              <a:rPr lang="sv-SE" sz="1600" b="1" dirty="0"/>
              <a:t>          self.passengerOpenDoor() after(passP);</a:t>
            </a:r>
          </a:p>
          <a:p>
            <a:pPr marL="0" indent="0">
              <a:buNone/>
            </a:pPr>
            <a:r>
              <a:rPr lang="sv-SE" sz="1600" b="1" dirty="0"/>
              <a:t>     }</a:t>
            </a:r>
          </a:p>
          <a:p>
            <a:pPr marL="0" indent="0">
              <a:buNone/>
            </a:pPr>
            <a:r>
              <a:rPr lang="sv-SE" sz="1600" b="1" dirty="0"/>
              <a:t>      msgsrv passengerOpenDoor(){</a:t>
            </a:r>
          </a:p>
          <a:p>
            <a:pPr marL="0" indent="0">
              <a:buNone/>
            </a:pPr>
            <a:r>
              <a:rPr lang="sv-SE" sz="1600" b="1" dirty="0"/>
              <a:t>           door.openDoor(); </a:t>
            </a:r>
          </a:p>
          <a:p>
            <a:pPr marL="0" indent="0">
              <a:buNone/>
            </a:pPr>
            <a:r>
              <a:rPr lang="sv-SE" sz="1600" b="1" dirty="0"/>
              <a:t>           self.passengerOpenDoor() after(passP); </a:t>
            </a:r>
          </a:p>
          <a:p>
            <a:pPr marL="0" indent="0">
              <a:buNone/>
            </a:pPr>
            <a:r>
              <a:rPr lang="sv-SE" sz="1600" b="1" dirty="0"/>
              <a:t>       }</a:t>
            </a:r>
          </a:p>
          <a:p>
            <a:pPr marL="0" indent="0">
              <a:buNone/>
            </a:pPr>
            <a:r>
              <a:rPr lang="sv-SE" sz="1600" b="1" dirty="0"/>
              <a:t>}</a:t>
            </a:r>
          </a:p>
          <a:p>
            <a:pPr marL="0" indent="0">
              <a:buNone/>
            </a:pPr>
            <a:endParaRPr lang="sv-SE" sz="16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1647-92EF-9248-BBB2-1C1D64FCE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2000" b="1" dirty="0">
                <a:solidFill>
                  <a:srgbClr val="C00000"/>
                </a:solidFill>
              </a:rPr>
              <a:t>main</a:t>
            </a:r>
            <a:r>
              <a:rPr lang="sv-SE" sz="2000" b="1" dirty="0"/>
              <a:t> {</a:t>
            </a:r>
          </a:p>
          <a:p>
            <a:pPr marL="0" indent="0">
              <a:buNone/>
            </a:pPr>
            <a:r>
              <a:rPr lang="sv-SE" sz="2000" b="1" dirty="0"/>
              <a:t>      Controller controller(door):();</a:t>
            </a:r>
          </a:p>
          <a:p>
            <a:pPr marL="0" indent="0">
              <a:buNone/>
            </a:pPr>
            <a:r>
              <a:rPr lang="sv-SE" sz="2000" b="1" dirty="0"/>
              <a:t>      Door door(controller):(); </a:t>
            </a:r>
          </a:p>
          <a:p>
            <a:pPr marL="0" indent="0">
              <a:buNone/>
            </a:pPr>
            <a:r>
              <a:rPr lang="sv-SE" sz="2000" b="1" dirty="0"/>
              <a:t>      Train train(controller):(); </a:t>
            </a:r>
          </a:p>
          <a:p>
            <a:pPr marL="0" indent="0">
              <a:buNone/>
            </a:pPr>
            <a:r>
              <a:rPr lang="sv-SE" sz="2000" b="1" dirty="0"/>
              <a:t>      Passenger passenger(door):();</a:t>
            </a:r>
          </a:p>
          <a:p>
            <a:pPr marL="0" indent="0">
              <a:buNone/>
            </a:pPr>
            <a:r>
              <a:rPr lang="sv-SE" sz="2000" b="1" dirty="0"/>
              <a:t>}</a:t>
            </a:r>
          </a:p>
          <a:p>
            <a:pPr marL="0" indent="0">
              <a:buNone/>
            </a:pPr>
            <a:endParaRPr lang="sv-SE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E219B-964B-1145-9232-CBE656A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EEE01-AA1C-A640-9DD9-10C20AB3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49" y="3620297"/>
            <a:ext cx="952351" cy="1549158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25F816B-CE25-BC40-A2D7-00DEFAAAF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489192"/>
            <a:ext cx="4038600" cy="18580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5F0DA6-6E0B-6245-B789-066426B3337A}"/>
              </a:ext>
            </a:extLst>
          </p:cNvPr>
          <p:cNvCxnSpPr>
            <a:cxnSpLocks/>
          </p:cNvCxnSpPr>
          <p:nvPr/>
        </p:nvCxnSpPr>
        <p:spPr>
          <a:xfrm>
            <a:off x="7327900" y="4102100"/>
            <a:ext cx="0" cy="470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458ED2-6402-214B-8B3B-335AD0D7DD12}"/>
              </a:ext>
            </a:extLst>
          </p:cNvPr>
          <p:cNvCxnSpPr>
            <a:cxnSpLocks/>
          </p:cNvCxnSpPr>
          <p:nvPr/>
        </p:nvCxnSpPr>
        <p:spPr>
          <a:xfrm flipV="1">
            <a:off x="5969000" y="4871403"/>
            <a:ext cx="952500" cy="30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41420B1-D402-D34E-A46F-CB7A9D75CE2C}"/>
                  </a:ext>
                </a:extLst>
              </p14:cNvPr>
              <p14:cNvContentPartPr/>
              <p14:nvPr/>
            </p14:nvContentPartPr>
            <p14:xfrm>
              <a:off x="1673077" y="418162"/>
              <a:ext cx="835200" cy="25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41420B1-D402-D34E-A46F-CB7A9D75CE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9077" y="310162"/>
                <a:ext cx="942840" cy="24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5358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706F-0185-DC42-AE69-42B0EEB4B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97917-5B63-0245-A180-A2DC0AAA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56F2-CC13-344D-A038-6013E1069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51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9569-8BC3-4668-91EE-B4F2B77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025"/>
            <a:ext cx="8571186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60A90-4475-4A7A-B5B5-150F18047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40266"/>
            <a:ext cx="4114800" cy="994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/>
              <a:t>We want to verify that </a:t>
            </a:r>
            <a:r>
              <a:rPr lang="en-US" sz="2000" noProof="0" dirty="0">
                <a:solidFill>
                  <a:srgbClr val="FF0000"/>
                </a:solidFill>
              </a:rPr>
              <a:t>it is not possible to open a locked door</a:t>
            </a:r>
            <a:endParaRPr lang="en-US" sz="20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23F92-A274-4B4D-90BB-8FF9F12E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3" y="2640420"/>
            <a:ext cx="3981450" cy="20684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D7849-E5BB-1C4A-9800-FA2F927586B4}"/>
              </a:ext>
            </a:extLst>
          </p:cNvPr>
          <p:cNvSpPr txBox="1"/>
          <p:nvPr/>
        </p:nvSpPr>
        <p:spPr>
          <a:xfrm>
            <a:off x="4371026" y="3429000"/>
            <a:ext cx="470013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 err="1"/>
              <a:t>Assertion</a:t>
            </a:r>
            <a:r>
              <a:rPr lang="sv-SE" sz="2800" b="1" dirty="0"/>
              <a:t> 1:</a:t>
            </a:r>
          </a:p>
          <a:p>
            <a:r>
              <a:rPr lang="sv-SE" sz="2800" b="1" dirty="0"/>
              <a:t>!doorIsOpen &amp;&amp; doorIsLocked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5998B1-42D3-664E-864A-9AD83C36C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30241"/>
              </p:ext>
            </p:extLst>
          </p:nvPr>
        </p:nvGraphicFramePr>
        <p:xfrm>
          <a:off x="401050" y="1519327"/>
          <a:ext cx="7692886" cy="1121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869">
                  <a:extLst>
                    <a:ext uri="{9D8B030D-6E8A-4147-A177-3AD203B41FA5}">
                      <a16:colId xmlns:a16="http://schemas.microsoft.com/office/drawing/2014/main" val="3610017247"/>
                    </a:ext>
                  </a:extLst>
                </a:gridCol>
                <a:gridCol w="4591717">
                  <a:extLst>
                    <a:ext uri="{9D8B030D-6E8A-4147-A177-3AD203B41FA5}">
                      <a16:colId xmlns:a16="http://schemas.microsoft.com/office/drawing/2014/main" val="1220256650"/>
                    </a:ext>
                  </a:extLst>
                </a:gridCol>
                <a:gridCol w="1976300">
                  <a:extLst>
                    <a:ext uri="{9D8B030D-6E8A-4147-A177-3AD203B41FA5}">
                      <a16:colId xmlns:a16="http://schemas.microsoft.com/office/drawing/2014/main" val="180781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DESCRIPTION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Elicited 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649515707"/>
                  </a:ext>
                </a:extLst>
              </a:tr>
              <a:tr h="8707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the train is ready to run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lock the external doors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in the train shall be closed and 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42541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016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219F5-C8BE-F140-97F7-6560CD276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C689F5-92F8-974A-8E92-34659509D0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0300" cy="1143000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 Counter Example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8D3D689-6BDD-2C45-A89A-F6A9ED3F0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4510" y="1142883"/>
            <a:ext cx="9144000" cy="5715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8C85E-AF64-F748-BBBC-9978BF963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0454" y="130656"/>
            <a:ext cx="6918382" cy="55843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A62319-B56D-E546-B6E3-C5E3DF5FA158}"/>
              </a:ext>
            </a:extLst>
          </p:cNvPr>
          <p:cNvSpPr/>
          <p:nvPr/>
        </p:nvSpPr>
        <p:spPr>
          <a:xfrm>
            <a:off x="4114800" y="4978400"/>
            <a:ext cx="2565654" cy="736600"/>
          </a:xfrm>
          <a:prstGeom prst="rect">
            <a:avLst/>
          </a:prstGeom>
          <a:noFill/>
          <a:ln w="349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11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Door(15){</a:t>
            </a:r>
          </a:p>
          <a:p>
            <a:pPr marL="0" indent="0">
              <a:buNone/>
            </a:pPr>
            <a:r>
              <a:rPr lang="sv-SE" sz="1500" b="1" dirty="0"/>
              <a:t>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Controller controller;}</a:t>
            </a:r>
          </a:p>
          <a:p>
            <a:pPr marL="0" indent="0">
              <a:buNone/>
            </a:pPr>
            <a:r>
              <a:rPr lang="sv-SE" sz="1500" b="1" dirty="0"/>
              <a:t>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boolean isDoorClosed, isDoorLocked;}</a:t>
            </a:r>
            <a:br>
              <a:rPr lang="sv-SE" sz="1500" b="1" dirty="0"/>
            </a:b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Door(){</a:t>
            </a:r>
          </a:p>
          <a:p>
            <a:pPr marL="0" indent="0">
              <a:buNone/>
            </a:pPr>
            <a:r>
              <a:rPr lang="sv-SE" sz="1500" b="1" dirty="0"/>
              <a:t>        isDoorClosed = false;  </a:t>
            </a:r>
          </a:p>
          <a:p>
            <a:pPr marL="0" indent="0">
              <a:buNone/>
            </a:pPr>
            <a:r>
              <a:rPr lang="sv-SE" sz="1500" b="1" dirty="0"/>
              <a:t>        isDoorLocked = false;</a:t>
            </a:r>
          </a:p>
          <a:p>
            <a:pPr marL="0" indent="0">
              <a:buNone/>
            </a:pPr>
            <a:r>
              <a:rPr lang="sv-SE" sz="1500" b="1" dirty="0"/>
              <a:t>      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closeDoor(){</a:t>
            </a:r>
          </a:p>
          <a:p>
            <a:pPr marL="0" indent="0">
              <a:buNone/>
            </a:pPr>
            <a:r>
              <a:rPr lang="sv-SE" sz="1500" b="1" dirty="0"/>
              <a:t>        isDoorClosed = true; </a:t>
            </a:r>
          </a:p>
          <a:p>
            <a:pPr marL="0" indent="0">
              <a:buNone/>
            </a:pPr>
            <a:r>
              <a:rPr lang="sv-SE" sz="1500" b="1" dirty="0"/>
              <a:t>        controller.setDoorStatus(isDoorClosed,</a:t>
            </a:r>
          </a:p>
          <a:p>
            <a:pPr marL="0" indent="0">
              <a:buNone/>
            </a:pPr>
            <a:r>
              <a:rPr lang="sv-SE" sz="1500" b="1" dirty="0"/>
              <a:t>             isDoorLocked)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(networkDelayDoor);</a:t>
            </a:r>
          </a:p>
          <a:p>
            <a:pPr marL="0" indent="0">
              <a:buNone/>
            </a:pPr>
            <a:r>
              <a:rPr lang="sv-SE" sz="1500" b="1" dirty="0"/>
              <a:t>     } 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lockDoor(){</a:t>
            </a:r>
          </a:p>
          <a:p>
            <a:pPr marL="0" indent="0">
              <a:buNone/>
            </a:pPr>
            <a:r>
              <a:rPr lang="sv-SE" sz="1500" b="1" dirty="0"/>
              <a:t>         </a:t>
            </a:r>
            <a:r>
              <a:rPr lang="sv-SE" sz="1500" b="1" dirty="0">
                <a:highlight>
                  <a:srgbClr val="FFFF00"/>
                </a:highlight>
              </a:rPr>
              <a:t>if  (isDoorClosed) {</a:t>
            </a:r>
          </a:p>
          <a:p>
            <a:pPr marL="0" indent="0">
              <a:buNone/>
            </a:pPr>
            <a:r>
              <a:rPr lang="sv-SE" sz="1500" b="1" dirty="0"/>
              <a:t>                 isDoorLocked = true;</a:t>
            </a:r>
          </a:p>
          <a:p>
            <a:pPr marL="0" indent="0">
              <a:buNone/>
            </a:pPr>
            <a:r>
              <a:rPr lang="sv-SE" sz="1500" b="1" dirty="0"/>
              <a:t>         }</a:t>
            </a:r>
          </a:p>
          <a:p>
            <a:pPr marL="0" indent="0">
              <a:buNone/>
            </a:pPr>
            <a:r>
              <a:rPr lang="sv-SE" sz="1500" b="1" dirty="0"/>
              <a:t>          controller.setDoorStatus(isDoorClosed,</a:t>
            </a:r>
          </a:p>
          <a:p>
            <a:pPr marL="0" indent="0">
              <a:buNone/>
            </a:pPr>
            <a:r>
              <a:rPr lang="sv-SE" sz="1500" b="1" dirty="0"/>
              <a:t>             isDoorLocked)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(networkDelayDoor);</a:t>
            </a:r>
          </a:p>
          <a:p>
            <a:pPr marL="0" indent="0">
              <a:buNone/>
            </a:pPr>
            <a:r>
              <a:rPr lang="sv-SE" sz="1500" b="1" dirty="0"/>
              <a:t>    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1647-92EF-9248-BBB2-1C1D64FCE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endParaRPr lang="sv-SE" sz="15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unlockDoor(){</a:t>
            </a:r>
          </a:p>
          <a:p>
            <a:pPr marL="0" indent="0">
              <a:buNone/>
            </a:pPr>
            <a:r>
              <a:rPr lang="sv-SE" sz="1500" b="1" dirty="0"/>
              <a:t>      isDoorLocked = false; </a:t>
            </a:r>
          </a:p>
          <a:p>
            <a:pPr marL="0" indent="0">
              <a:buNone/>
            </a:pPr>
            <a:r>
              <a:rPr lang="sv-SE" sz="1500" b="1" dirty="0"/>
              <a:t>      controller.setDoorStatus(isDoorClosed,</a:t>
            </a:r>
          </a:p>
          <a:p>
            <a:pPr marL="0" indent="0">
              <a:buNone/>
            </a:pPr>
            <a:r>
              <a:rPr lang="sv-SE" sz="1500" b="1" dirty="0"/>
              <a:t>             isDoorLocked)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(networkDelayDoor);</a:t>
            </a:r>
          </a:p>
          <a:p>
            <a:pPr marL="0" indent="0">
              <a:buNone/>
            </a:pPr>
            <a:r>
              <a:rPr lang="sv-SE" sz="1500" b="1" dirty="0"/>
              <a:t>     } </a:t>
            </a:r>
          </a:p>
          <a:p>
            <a:pPr marL="0" indent="0">
              <a:buNone/>
            </a:pPr>
            <a:endParaRPr lang="sv-SE" sz="15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openDoor(){</a:t>
            </a:r>
          </a:p>
          <a:p>
            <a:pPr marL="0" indent="0">
              <a:buNone/>
            </a:pPr>
            <a:r>
              <a:rPr lang="sv-SE" sz="1500" b="1" dirty="0"/>
              <a:t>      </a:t>
            </a:r>
            <a:r>
              <a:rPr lang="sv-SE" sz="1500" b="1" dirty="0">
                <a:highlight>
                  <a:srgbClr val="FFFF00"/>
                </a:highlight>
              </a:rPr>
              <a:t>if  (!isDoorlocked) {</a:t>
            </a:r>
          </a:p>
          <a:p>
            <a:pPr marL="0" indent="0">
              <a:buNone/>
            </a:pPr>
            <a:r>
              <a:rPr lang="sv-SE" sz="1500" b="1" dirty="0"/>
              <a:t>               isDoorClosed = </a:t>
            </a:r>
            <a:r>
              <a:rPr lang="sv-SE" sz="1500" b="1" dirty="0" err="1"/>
              <a:t>false</a:t>
            </a:r>
            <a:r>
              <a:rPr lang="sv-SE" sz="1500" b="1" dirty="0"/>
              <a:t>; </a:t>
            </a:r>
          </a:p>
          <a:p>
            <a:pPr marL="0" indent="0">
              <a:buNone/>
            </a:pPr>
            <a:r>
              <a:rPr lang="sv-SE" sz="1500" b="1" dirty="0"/>
              <a:t>       }</a:t>
            </a:r>
          </a:p>
          <a:p>
            <a:pPr marL="0" indent="0">
              <a:buNone/>
            </a:pPr>
            <a:r>
              <a:rPr lang="sv-SE" sz="1500" b="1" dirty="0"/>
              <a:t>       controller.setDoorStatus(isDoorClosed,</a:t>
            </a:r>
          </a:p>
          <a:p>
            <a:pPr marL="0" indent="0">
              <a:buNone/>
            </a:pPr>
            <a:r>
              <a:rPr lang="sv-SE" sz="1500" b="1" dirty="0"/>
              <a:t>             isDoorLocked)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(networkDelayDoor);</a:t>
            </a:r>
          </a:p>
          <a:p>
            <a:pPr marL="0" indent="0">
              <a:buNone/>
            </a:pPr>
            <a:r>
              <a:rPr lang="sv-SE" sz="1500" b="1" dirty="0"/>
              <a:t>     } 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5E8A0A-9796-1E42-B6B3-F0E157D3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1" y="5164331"/>
            <a:ext cx="3581400" cy="157581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A75D267-7D5B-E24B-B93A-11CCF8E480DE}"/>
              </a:ext>
            </a:extLst>
          </p:cNvPr>
          <p:cNvSpPr>
            <a:spLocks/>
          </p:cNvSpPr>
          <p:nvPr/>
        </p:nvSpPr>
        <p:spPr>
          <a:xfrm>
            <a:off x="6459801" y="3962021"/>
            <a:ext cx="1152000" cy="648000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locked &amp; open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DB03B7-6BC8-3D4B-B80B-7B09FB1DE92F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5715000" y="4515124"/>
            <a:ext cx="913507" cy="1123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7F47C3-BD8A-DB44-8FCB-C0D920AF0970}"/>
              </a:ext>
            </a:extLst>
          </p:cNvPr>
          <p:cNvCxnSpPr>
            <a:cxnSpLocks/>
            <a:endCxn id="14" idx="5"/>
          </p:cNvCxnSpPr>
          <p:nvPr/>
        </p:nvCxnSpPr>
        <p:spPr>
          <a:xfrm flipH="1" flipV="1">
            <a:off x="7443095" y="4515124"/>
            <a:ext cx="882202" cy="12125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12DB068-0C59-BD4D-99BA-5B4790E6DF28}"/>
              </a:ext>
            </a:extLst>
          </p:cNvPr>
          <p:cNvSpPr/>
          <p:nvPr/>
        </p:nvSpPr>
        <p:spPr>
          <a:xfrm>
            <a:off x="5562599" y="4628315"/>
            <a:ext cx="1023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lock</a:t>
            </a:r>
            <a:r>
              <a:rPr lang="sv-SE" sz="1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Door()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3FF453-D076-2F4B-989E-3AA59239F1CA}"/>
              </a:ext>
            </a:extLst>
          </p:cNvPr>
          <p:cNvSpPr/>
          <p:nvPr/>
        </p:nvSpPr>
        <p:spPr>
          <a:xfrm>
            <a:off x="7625337" y="4684423"/>
            <a:ext cx="1023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openDoor()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EEA434C-6A97-334C-BDF0-5E1F6FF0BEAA}"/>
              </a:ext>
            </a:extLst>
          </p:cNvPr>
          <p:cNvSpPr txBox="1">
            <a:spLocks/>
          </p:cNvSpPr>
          <p:nvPr/>
        </p:nvSpPr>
        <p:spPr>
          <a:xfrm>
            <a:off x="3027922" y="0"/>
            <a:ext cx="3084295" cy="526736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Debug based on the counter-example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11E958-DD63-8145-A2BF-BF6DD6F807DA}"/>
                  </a:ext>
                </a:extLst>
              </p14:cNvPr>
              <p14:cNvContentPartPr/>
              <p14:nvPr/>
            </p14:nvContentPartPr>
            <p14:xfrm>
              <a:off x="1605757" y="364882"/>
              <a:ext cx="3639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11E958-DD63-8145-A2BF-BF6DD6F807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2117" y="256882"/>
                <a:ext cx="471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0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Train(10){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 </a:t>
            </a:r>
          </a:p>
          <a:p>
            <a:pPr marL="0" indent="0">
              <a:buNone/>
            </a:pPr>
            <a:r>
              <a:rPr lang="sv-SE" sz="1500" b="1" dirty="0"/>
              <a:t>          Controller controller;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  boolean status;</a:t>
            </a:r>
          </a:p>
          <a:p>
            <a:pPr marL="0" indent="0">
              <a:buNone/>
            </a:pPr>
            <a:r>
              <a:rPr lang="sv-SE" sz="1500" b="1" dirty="0"/>
              <a:t>          boolean running;</a:t>
            </a:r>
          </a:p>
          <a:p>
            <a:pPr marL="0" indent="0">
              <a:buNone/>
            </a:pPr>
            <a:r>
              <a:rPr lang="sv-SE" sz="1500" b="1" dirty="0"/>
              <a:t>     }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Train(){</a:t>
            </a:r>
          </a:p>
          <a:p>
            <a:pPr marL="0" indent="0">
              <a:buNone/>
            </a:pPr>
            <a:r>
              <a:rPr lang="sv-SE" sz="1500" b="1" dirty="0"/>
              <a:t>        status = true; running = false;</a:t>
            </a:r>
          </a:p>
          <a:p>
            <a:pPr marL="0" indent="0">
              <a:buNone/>
            </a:pPr>
            <a:r>
              <a:rPr lang="sv-SE" sz="1500" b="1" dirty="0"/>
              <a:t>        self.leaveStation(); 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</a:t>
            </a:r>
            <a:r>
              <a:rPr lang="sv-SE" sz="1500" b="1" dirty="0">
                <a:solidFill>
                  <a:srgbClr val="C00000"/>
                </a:solidFill>
              </a:rPr>
              <a:t>msgsrv </a:t>
            </a:r>
            <a:r>
              <a:rPr lang="sv-SE" sz="1500" b="1" dirty="0"/>
              <a:t>leaveStation(){</a:t>
            </a:r>
          </a:p>
          <a:p>
            <a:pPr marL="0" indent="0">
              <a:buNone/>
            </a:pPr>
            <a:r>
              <a:rPr lang="sv-SE" sz="1500" b="1" dirty="0"/>
              <a:t>           status = true;</a:t>
            </a:r>
          </a:p>
          <a:p>
            <a:pPr marL="0" indent="0">
              <a:buNone/>
            </a:pPr>
            <a:r>
              <a:rPr lang="sv-SE" sz="1500" b="1" dirty="0"/>
              <a:t>           controller.setTrainStatus(status, running)</a:t>
            </a:r>
          </a:p>
          <a:p>
            <a:pPr marL="0" indent="0">
              <a:buNone/>
            </a:pPr>
            <a:r>
              <a:rPr lang="sv-SE" sz="1500" b="1" dirty="0"/>
              <a:t>                                        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(networkDelayTrain);  </a:t>
            </a:r>
          </a:p>
          <a:p>
            <a:pPr marL="0" indent="0">
              <a:buNone/>
            </a:pPr>
            <a:r>
              <a:rPr lang="sv-SE" sz="1500" b="1" dirty="0">
                <a:highlight>
                  <a:srgbClr val="FFFF00"/>
                </a:highlight>
              </a:rPr>
              <a:t>           </a:t>
            </a:r>
            <a:r>
              <a:rPr lang="sv-SE" sz="1500" b="1" strike="sngStrike" dirty="0">
                <a:highlight>
                  <a:srgbClr val="FFFF00"/>
                </a:highlight>
              </a:rPr>
              <a:t>self.approachStation() </a:t>
            </a:r>
            <a:r>
              <a:rPr lang="sv-SE" sz="1500" b="1" strike="sngStrike" dirty="0">
                <a:solidFill>
                  <a:srgbClr val="0070C0"/>
                </a:solidFill>
                <a:highlight>
                  <a:srgbClr val="FFFF00"/>
                </a:highlight>
              </a:rPr>
              <a:t>after</a:t>
            </a:r>
            <a:r>
              <a:rPr lang="sv-SE" sz="1500" b="1" strike="sngStrike" dirty="0">
                <a:highlight>
                  <a:srgbClr val="FFFF00"/>
                </a:highlight>
              </a:rPr>
              <a:t> (runningTime);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approachStation(){</a:t>
            </a:r>
          </a:p>
          <a:p>
            <a:pPr marL="0" indent="0">
              <a:buNone/>
            </a:pPr>
            <a:r>
              <a:rPr lang="sv-SE" sz="1500" b="1" dirty="0"/>
              <a:t>            status = false;</a:t>
            </a:r>
          </a:p>
          <a:p>
            <a:pPr marL="0" indent="0">
              <a:buNone/>
            </a:pPr>
            <a:r>
              <a:rPr lang="sv-SE" sz="1500" b="1" dirty="0"/>
              <a:t>            controller.setTrainStatus(status , running)</a:t>
            </a:r>
          </a:p>
          <a:p>
            <a:pPr marL="0" indent="0">
              <a:buNone/>
            </a:pPr>
            <a:r>
              <a:rPr lang="sv-SE" sz="1500" b="1" dirty="0"/>
              <a:t>                                        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(networkDelayTrain); </a:t>
            </a:r>
          </a:p>
          <a:p>
            <a:pPr marL="0" indent="0">
              <a:buNone/>
            </a:pPr>
            <a:r>
              <a:rPr lang="sv-SE" sz="1500" b="1" dirty="0"/>
              <a:t>            self.leaveStation() after(atStationTime);</a:t>
            </a:r>
          </a:p>
          <a:p>
            <a:pPr marL="0" indent="0">
              <a:buNone/>
            </a:pPr>
            <a:r>
              <a:rPr lang="sv-SE" sz="1500" b="1" dirty="0"/>
              <a:t>        }</a:t>
            </a:r>
          </a:p>
          <a:p>
            <a:pPr marL="0" indent="0">
              <a:buNone/>
            </a:pPr>
            <a:endParaRPr lang="sv-SE" sz="15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6BD2A4-25D7-EA49-A496-D51501803F51}"/>
              </a:ext>
            </a:extLst>
          </p:cNvPr>
          <p:cNvGrpSpPr/>
          <p:nvPr/>
        </p:nvGrpSpPr>
        <p:grpSpPr>
          <a:xfrm>
            <a:off x="5034772" y="3943109"/>
            <a:ext cx="3448519" cy="2605980"/>
            <a:chOff x="4887727" y="830242"/>
            <a:chExt cx="3724782" cy="26569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1ECC204-0261-1748-9E2B-8A882CC2B1A5}"/>
                </a:ext>
              </a:extLst>
            </p:cNvPr>
            <p:cNvSpPr>
              <a:spLocks/>
            </p:cNvSpPr>
            <p:nvPr/>
          </p:nvSpPr>
          <p:spPr>
            <a:xfrm>
              <a:off x="5156509" y="1337092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06F994-14A1-ED44-8D07-38906B12FA7D}"/>
                </a:ext>
              </a:extLst>
            </p:cNvPr>
            <p:cNvSpPr txBox="1"/>
            <p:nvPr/>
          </p:nvSpPr>
          <p:spPr>
            <a:xfrm>
              <a:off x="5879989" y="830242"/>
              <a:ext cx="1787899" cy="65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leaveStation() after (t1)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status = false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= false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DBABBD-76A7-E343-BB98-AB88976A52C1}"/>
                </a:ext>
              </a:extLst>
            </p:cNvPr>
            <p:cNvSpPr txBox="1"/>
            <p:nvPr/>
          </p:nvSpPr>
          <p:spPr>
            <a:xfrm rot="3673993">
              <a:off x="4233246" y="2134579"/>
              <a:ext cx="2007072" cy="698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approachStation() after (t2)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status = true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= false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D2CF65-774B-7B40-96D5-480F86EA6CBD}"/>
                </a:ext>
              </a:extLst>
            </p:cNvPr>
            <p:cNvSpPr>
              <a:spLocks/>
            </p:cNvSpPr>
            <p:nvPr/>
          </p:nvSpPr>
          <p:spPr>
            <a:xfrm>
              <a:off x="7460509" y="1350040"/>
              <a:ext cx="1152000" cy="64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Leaving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694609DE-BEF8-4748-949F-4D67F599E716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308509" y="1661092"/>
              <a:ext cx="1124641" cy="1294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B03CF1E-9C7F-274F-82B2-99D2AEDB5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6505" y="5378238"/>
            <a:ext cx="1214895" cy="63557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DFB3233-5CC3-034C-8A69-207DA365D057}"/>
              </a:ext>
            </a:extLst>
          </p:cNvPr>
          <p:cNvCxnSpPr>
            <a:cxnSpLocks/>
            <a:stCxn id="18" idx="4"/>
            <a:endCxn id="29" idx="6"/>
          </p:cNvCxnSpPr>
          <p:nvPr/>
        </p:nvCxnSpPr>
        <p:spPr>
          <a:xfrm rot="5400000">
            <a:off x="7366951" y="5112967"/>
            <a:ext cx="607509" cy="5586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683817B-48B7-354B-92DA-3EC2A0E3CEA0}"/>
              </a:ext>
            </a:extLst>
          </p:cNvPr>
          <p:cNvCxnSpPr>
            <a:cxnSpLocks/>
            <a:stCxn id="29" idx="2"/>
            <a:endCxn id="15" idx="4"/>
          </p:cNvCxnSpPr>
          <p:nvPr/>
        </p:nvCxnSpPr>
        <p:spPr>
          <a:xfrm rot="10800000">
            <a:off x="5816895" y="5075818"/>
            <a:ext cx="359610" cy="620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C7EEA808-7E36-0141-BBF2-36D6E56F9F29}"/>
              </a:ext>
            </a:extLst>
          </p:cNvPr>
          <p:cNvSpPr txBox="1">
            <a:spLocks/>
          </p:cNvSpPr>
          <p:nvPr/>
        </p:nvSpPr>
        <p:spPr>
          <a:xfrm>
            <a:off x="4648200" y="203200"/>
            <a:ext cx="4038600" cy="6527800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sv-SE" sz="1500" b="1" dirty="0">
              <a:solidFill>
                <a:srgbClr val="C00000"/>
              </a:solidFill>
            </a:endParaRPr>
          </a:p>
          <a:p>
            <a:pPr marL="0" indent="0">
              <a:buFont typeface="Arial"/>
              <a:buNone/>
            </a:pPr>
            <a:endParaRPr lang="sv-SE" sz="1500" b="1" dirty="0">
              <a:solidFill>
                <a:srgbClr val="C00000"/>
              </a:solidFill>
            </a:endParaRPr>
          </a:p>
          <a:p>
            <a:pPr marL="0" indent="0">
              <a:buFont typeface="Arial"/>
              <a:buNone/>
            </a:pPr>
            <a:r>
              <a:rPr lang="sv-SE" sz="1500" b="1" dirty="0">
                <a:solidFill>
                  <a:srgbClr val="C00000"/>
                </a:solidFill>
              </a:rPr>
              <a:t>msgsrv </a:t>
            </a:r>
            <a:r>
              <a:rPr lang="sv-SE" sz="1500" b="1" dirty="0">
                <a:highlight>
                  <a:srgbClr val="FFFF00"/>
                </a:highlight>
              </a:rPr>
              <a:t>move</a:t>
            </a:r>
            <a:r>
              <a:rPr lang="sv-SE" sz="1500" b="1" dirty="0"/>
              <a:t>(){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           </a:t>
            </a:r>
            <a:r>
              <a:rPr lang="sv-SE" sz="1500" b="1" dirty="0">
                <a:highlight>
                  <a:srgbClr val="FFFF00"/>
                </a:highlight>
              </a:rPr>
              <a:t>running = true</a:t>
            </a:r>
            <a:r>
              <a:rPr lang="sv-SE" sz="1500" b="1" dirty="0"/>
              <a:t>;</a:t>
            </a:r>
          </a:p>
          <a:p>
            <a:pPr marL="0" indent="0">
              <a:buNone/>
            </a:pPr>
            <a:r>
              <a:rPr lang="sv-SE" sz="1500" b="1" dirty="0"/>
              <a:t>           controller.setTrainStatus(status , running)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                                        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(networkDelayTrain);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  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           self.approachStation() </a:t>
            </a:r>
            <a:r>
              <a:rPr lang="sv-SE" sz="1500" b="1" dirty="0">
                <a:solidFill>
                  <a:srgbClr val="0070C0"/>
                </a:solidFill>
              </a:rPr>
              <a:t>after</a:t>
            </a:r>
            <a:r>
              <a:rPr lang="sv-SE" sz="1500" b="1" dirty="0"/>
              <a:t> (runningTime);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      }</a:t>
            </a:r>
          </a:p>
          <a:p>
            <a:pPr marL="0" indent="0">
              <a:buFont typeface="Arial"/>
              <a:buNone/>
            </a:pPr>
            <a:r>
              <a:rPr lang="sv-SE" sz="1500" b="1" dirty="0"/>
              <a:t>}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6511C6-D186-AB45-B2DF-920C5DC73BF2}"/>
              </a:ext>
            </a:extLst>
          </p:cNvPr>
          <p:cNvSpPr txBox="1"/>
          <p:nvPr/>
        </p:nvSpPr>
        <p:spPr>
          <a:xfrm rot="18703991">
            <a:off x="7219458" y="5448901"/>
            <a:ext cx="165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move() after (t1)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= false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= true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F5C844B-5554-D34E-A7E6-B4D2C33061CF}"/>
              </a:ext>
            </a:extLst>
          </p:cNvPr>
          <p:cNvSpPr txBox="1">
            <a:spLocks/>
          </p:cNvSpPr>
          <p:nvPr/>
        </p:nvSpPr>
        <p:spPr>
          <a:xfrm>
            <a:off x="2755900" y="11497"/>
            <a:ext cx="3695700" cy="526736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Refine to add Running state to Train</a:t>
            </a:r>
            <a:r>
              <a:rPr lang="en-US" b="1" dirty="0"/>
              <a:t> 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7469C02-58C8-E341-B1C9-D058689064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672716" y="3039062"/>
            <a:ext cx="2306524" cy="10639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85BE03-F646-9D4A-92CB-E5665D78EAAF}"/>
                  </a:ext>
                </a:extLst>
              </p14:cNvPr>
              <p14:cNvContentPartPr/>
              <p14:nvPr/>
            </p14:nvContentPartPr>
            <p14:xfrm>
              <a:off x="1621597" y="356242"/>
              <a:ext cx="334800" cy="1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85BE03-F646-9D4A-92CB-E5665D78EA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7597" y="248242"/>
                <a:ext cx="44244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481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F708-70EB-7041-B03F-39023A9EE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03200"/>
            <a:ext cx="4038600" cy="652780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500" b="1" dirty="0">
                <a:solidFill>
                  <a:srgbClr val="C00000"/>
                </a:solidFill>
              </a:rPr>
              <a:t>reactiveclass</a:t>
            </a:r>
            <a:r>
              <a:rPr lang="sv-SE" sz="1500" b="1" dirty="0"/>
              <a:t> controller(10){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knownrebecs</a:t>
            </a:r>
            <a:r>
              <a:rPr lang="sv-SE" sz="1500" b="1" dirty="0"/>
              <a:t>{ </a:t>
            </a:r>
          </a:p>
          <a:p>
            <a:pPr marL="0" indent="0">
              <a:buNone/>
            </a:pPr>
            <a:r>
              <a:rPr lang="sv-SE" sz="1500" b="1" dirty="0"/>
              <a:t>          Door door; }</a:t>
            </a:r>
          </a:p>
          <a:p>
            <a:pPr marL="0" indent="0">
              <a:buNone/>
            </a:pPr>
            <a:r>
              <a:rPr lang="sv-SE" sz="1500" b="1" dirty="0"/>
              <a:t>     </a:t>
            </a:r>
            <a:r>
              <a:rPr lang="sv-SE" sz="1500" b="1" dirty="0">
                <a:solidFill>
                  <a:srgbClr val="C00000"/>
                </a:solidFill>
              </a:rPr>
              <a:t>statevars</a:t>
            </a:r>
            <a:r>
              <a:rPr lang="sv-SE" sz="1500" b="1" dirty="0"/>
              <a:t>{</a:t>
            </a:r>
          </a:p>
          <a:p>
            <a:pPr marL="0" indent="0">
              <a:buNone/>
            </a:pPr>
            <a:r>
              <a:rPr lang="sv-SE" sz="1500" b="1" dirty="0"/>
              <a:t>          boolean isClosed, isLocked, trainStatus;}</a:t>
            </a:r>
          </a:p>
          <a:p>
            <a:pPr marL="0" indent="0">
              <a:buNone/>
            </a:pPr>
            <a:endParaRPr lang="sv-SE" sz="1500" b="1" dirty="0"/>
          </a:p>
          <a:p>
            <a:pPr marL="0" indent="0">
              <a:buNone/>
            </a:pPr>
            <a:r>
              <a:rPr lang="sv-SE" sz="1500" b="1" dirty="0"/>
              <a:t>     Controller(){</a:t>
            </a:r>
          </a:p>
          <a:p>
            <a:pPr marL="0" indent="0">
              <a:buNone/>
            </a:pPr>
            <a:r>
              <a:rPr lang="sv-SE" sz="1500" b="1" dirty="0"/>
              <a:t>        trainStatus = true; isClosed, isLocked = false;</a:t>
            </a:r>
          </a:p>
          <a:p>
            <a:pPr marL="0" indent="0">
              <a:buNone/>
            </a:pPr>
            <a:r>
              <a:rPr lang="sv-SE" sz="1500" b="1" dirty="0"/>
              <a:t>       }</a:t>
            </a:r>
          </a:p>
          <a:p>
            <a:pPr marL="0" indent="0">
              <a:buNone/>
            </a:pPr>
            <a:r>
              <a:rPr lang="sv-SE" sz="1500" b="1" dirty="0"/>
              <a:t>      </a:t>
            </a:r>
            <a:r>
              <a:rPr lang="sv-SE" sz="1500" b="1" dirty="0">
                <a:solidFill>
                  <a:srgbClr val="C00000"/>
                </a:solidFill>
              </a:rPr>
              <a:t>msgsrv </a:t>
            </a:r>
            <a:r>
              <a:rPr lang="sv-SE" sz="1500" b="1" dirty="0"/>
              <a:t>setDoorStatus(boolean close, lock){</a:t>
            </a:r>
          </a:p>
          <a:p>
            <a:pPr marL="0" indent="0">
              <a:buNone/>
            </a:pPr>
            <a:r>
              <a:rPr lang="sv-SE" sz="1500" b="1" dirty="0"/>
              <a:t>         isClosed = close; isLocked = lock;</a:t>
            </a:r>
          </a:p>
          <a:p>
            <a:pPr marL="0" indent="0">
              <a:buNone/>
            </a:pPr>
            <a:r>
              <a:rPr lang="sv-SE" sz="1500" b="1" dirty="0"/>
              <a:t>      }</a:t>
            </a:r>
          </a:p>
          <a:p>
            <a:pPr marL="0" indent="0">
              <a:buNone/>
            </a:pPr>
            <a:r>
              <a:rPr lang="sv-SE" sz="1500" b="1" dirty="0"/>
              <a:t>       </a:t>
            </a:r>
            <a:r>
              <a:rPr lang="sv-SE" sz="1500" b="1" dirty="0">
                <a:solidFill>
                  <a:srgbClr val="C00000"/>
                </a:solidFill>
              </a:rPr>
              <a:t>msgsrv</a:t>
            </a:r>
            <a:r>
              <a:rPr lang="sv-SE" sz="1500" b="1" dirty="0"/>
              <a:t> setDoorStatus(boolean status){</a:t>
            </a:r>
          </a:p>
          <a:p>
            <a:pPr marL="0" indent="0">
              <a:buNone/>
            </a:pPr>
            <a:r>
              <a:rPr lang="sv-SE" sz="1500" b="1" dirty="0"/>
              <a:t>            trainStatus = status;</a:t>
            </a:r>
          </a:p>
          <a:p>
            <a:pPr marL="0" indent="0">
              <a:buNone/>
            </a:pPr>
            <a:endParaRPr lang="sv-SE" sz="1500" b="1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C7EEA808-7E36-0141-BBF2-36D6E56F9F29}"/>
              </a:ext>
            </a:extLst>
          </p:cNvPr>
          <p:cNvSpPr txBox="1">
            <a:spLocks/>
          </p:cNvSpPr>
          <p:nvPr/>
        </p:nvSpPr>
        <p:spPr>
          <a:xfrm>
            <a:off x="4629148" y="203200"/>
            <a:ext cx="4311651" cy="6527800"/>
          </a:xfrm>
          <a:prstGeom prst="rect">
            <a:avLst/>
          </a:prstGeo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11136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sv-SE" sz="15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sv-SE" sz="1400" b="1" dirty="0">
                <a:solidFill>
                  <a:srgbClr val="C00000"/>
                </a:solidFill>
              </a:rPr>
              <a:t>msgsrv</a:t>
            </a:r>
            <a:r>
              <a:rPr lang="sv-SE" sz="1400" b="1" dirty="0"/>
              <a:t> driveController(){</a:t>
            </a:r>
          </a:p>
          <a:p>
            <a:pPr marL="0" indent="0">
              <a:buNone/>
            </a:pPr>
            <a:r>
              <a:rPr lang="sv-SE" sz="1400" b="1" dirty="0"/>
              <a:t>    if(trainStatus){   // leave the station </a:t>
            </a:r>
          </a:p>
          <a:p>
            <a:pPr marL="0" indent="0">
              <a:buNone/>
            </a:pPr>
            <a:r>
              <a:rPr lang="sv-SE" sz="1400" b="1" dirty="0"/>
              <a:t>        if(!isClosed || !isLocked) {</a:t>
            </a:r>
          </a:p>
          <a:p>
            <a:pPr marL="0" indent="0">
              <a:buNone/>
            </a:pPr>
            <a:r>
              <a:rPr lang="sv-SE" sz="1400" b="1" dirty="0"/>
              <a:t>            if(!isClosed) {</a:t>
            </a:r>
          </a:p>
          <a:p>
            <a:pPr marL="0" indent="0">
              <a:buNone/>
            </a:pPr>
            <a:r>
              <a:rPr lang="sv-SE" sz="1400" b="1" dirty="0"/>
              <a:t>                  door.closeDoor() after(nd);</a:t>
            </a:r>
          </a:p>
          <a:p>
            <a:pPr marL="0" indent="0">
              <a:buNone/>
            </a:pPr>
            <a:r>
              <a:rPr lang="sv-SE" sz="1400" b="1" dirty="0"/>
              <a:t>                  delay(reactionDelay);</a:t>
            </a:r>
          </a:p>
          <a:p>
            <a:pPr marL="0" indent="0">
              <a:buNone/>
            </a:pPr>
            <a:r>
              <a:rPr lang="sv-SE" sz="1400" b="1" dirty="0"/>
              <a:t>             }</a:t>
            </a:r>
          </a:p>
          <a:p>
            <a:pPr marL="0" indent="0">
              <a:buNone/>
            </a:pPr>
            <a:r>
              <a:rPr lang="sv-SE" sz="1400" b="1" dirty="0"/>
              <a:t>            if(!isLocked) {</a:t>
            </a:r>
          </a:p>
          <a:p>
            <a:pPr marL="0" indent="0">
              <a:buNone/>
            </a:pPr>
            <a:r>
              <a:rPr lang="sv-SE" sz="1400" b="1" dirty="0"/>
              <a:t>                 door.lockDoor() after(nd);</a:t>
            </a:r>
          </a:p>
          <a:p>
            <a:pPr marL="0" indent="0">
              <a:buNone/>
            </a:pPr>
            <a:r>
              <a:rPr lang="sv-SE" sz="1400" b="1" dirty="0"/>
              <a:t>             }</a:t>
            </a:r>
          </a:p>
          <a:p>
            <a:pPr marL="0" indent="0">
              <a:buNone/>
            </a:pPr>
            <a:r>
              <a:rPr lang="sv-SE" sz="1400" b="1" dirty="0"/>
              <a:t>         }</a:t>
            </a:r>
          </a:p>
          <a:p>
            <a:pPr marL="0" indent="0">
              <a:buNone/>
            </a:pPr>
            <a:r>
              <a:rPr lang="sv-SE" sz="1400" b="1" dirty="0"/>
              <a:t>         if(isClosed &amp;&amp; isLocked &amp;&amp; !commandToMove) {</a:t>
            </a:r>
          </a:p>
          <a:p>
            <a:pPr marL="0" indent="0">
              <a:buNone/>
            </a:pPr>
            <a:r>
              <a:rPr lang="sv-SE" sz="1400" b="1" dirty="0"/>
              <a:t>              commandToMove =true;</a:t>
            </a:r>
          </a:p>
          <a:p>
            <a:pPr marL="0" indent="0">
              <a:buNone/>
            </a:pPr>
            <a:r>
              <a:rPr lang="sv-SE" sz="1400" b="1" dirty="0"/>
              <a:t>   </a:t>
            </a:r>
            <a:r>
              <a:rPr lang="sv-SE" sz="1400" b="1" dirty="0">
                <a:highlight>
                  <a:srgbClr val="FFFF00"/>
                </a:highlight>
              </a:rPr>
              <a:t>            train.move() after(networkDelayTrain);</a:t>
            </a:r>
          </a:p>
          <a:p>
            <a:pPr marL="0" indent="0">
              <a:buNone/>
            </a:pPr>
            <a:r>
              <a:rPr lang="sv-SE" sz="1400" b="1" dirty="0"/>
              <a:t>           } </a:t>
            </a:r>
          </a:p>
          <a:p>
            <a:pPr marL="0" indent="0">
              <a:buNone/>
            </a:pPr>
            <a:r>
              <a:rPr lang="sv-SE" sz="1400" b="1" dirty="0"/>
              <a:t>    }// end of if(trainStatus)</a:t>
            </a:r>
          </a:p>
          <a:p>
            <a:pPr marL="0" indent="0">
              <a:buNone/>
            </a:pPr>
            <a:r>
              <a:rPr lang="sv-SE" sz="1400" b="1" dirty="0"/>
              <a:t>    else if(!trainStatus){  // arrive the station </a:t>
            </a:r>
          </a:p>
          <a:p>
            <a:pPr marL="0" indent="0">
              <a:buNone/>
            </a:pPr>
            <a:r>
              <a:rPr lang="sv-SE" sz="1400" b="1" dirty="0"/>
              <a:t>       {   if …</a:t>
            </a:r>
          </a:p>
          <a:p>
            <a:pPr marL="0" indent="0">
              <a:buNone/>
            </a:pPr>
            <a:r>
              <a:rPr lang="sv-SE" sz="1400" b="1" dirty="0"/>
              <a:t>               door.unlockDoor() after(nd);</a:t>
            </a:r>
          </a:p>
          <a:p>
            <a:pPr marL="0" indent="0">
              <a:buNone/>
            </a:pPr>
            <a:r>
              <a:rPr lang="sv-SE" sz="1400" b="1" dirty="0"/>
              <a:t>               delay(reactionDelay);</a:t>
            </a:r>
          </a:p>
          <a:p>
            <a:pPr marL="0" indent="0">
              <a:buNone/>
            </a:pPr>
            <a:r>
              <a:rPr lang="sv-SE" sz="1400" b="1" dirty="0"/>
              <a:t>           }</a:t>
            </a:r>
          </a:p>
          <a:p>
            <a:pPr marL="0" indent="0">
              <a:buNone/>
            </a:pPr>
            <a:r>
              <a:rPr lang="sv-SE" sz="1400" b="1" dirty="0"/>
              <a:t>          if (isClosed) {</a:t>
            </a:r>
          </a:p>
          <a:p>
            <a:pPr marL="0" indent="0">
              <a:buNone/>
            </a:pPr>
            <a:r>
              <a:rPr lang="sv-SE" sz="1400" b="1" dirty="0"/>
              <a:t>              door.openDoor() after(nd); </a:t>
            </a:r>
          </a:p>
          <a:p>
            <a:pPr marL="0" indent="0">
              <a:buNone/>
            </a:pPr>
            <a:r>
              <a:rPr lang="sv-SE" sz="1400" b="1" dirty="0"/>
              <a:t>           } }  … }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4F5C844B-5554-D34E-A7E6-B4D2C33061CF}"/>
              </a:ext>
            </a:extLst>
          </p:cNvPr>
          <p:cNvSpPr txBox="1">
            <a:spLocks/>
          </p:cNvSpPr>
          <p:nvPr/>
        </p:nvSpPr>
        <p:spPr>
          <a:xfrm>
            <a:off x="2832100" y="127000"/>
            <a:ext cx="5054599" cy="368300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/>
              <a:t>Refine to add Running state to Train: Changes to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8DBD-3824-9D4E-89EA-27B580F87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2" y="4394200"/>
            <a:ext cx="3454398" cy="2260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09B27B-F6D6-6640-91A4-B9A23048839A}"/>
                  </a:ext>
                </a:extLst>
              </p14:cNvPr>
              <p14:cNvContentPartPr/>
              <p14:nvPr/>
            </p14:nvContentPartPr>
            <p14:xfrm>
              <a:off x="1628437" y="359842"/>
              <a:ext cx="734040" cy="4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09B27B-F6D6-6640-91A4-B9A230488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4797" y="251842"/>
                <a:ext cx="84168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693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Rebeca -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CF1D6-D2D2-C348-8834-A8EE1E824363}"/>
              </a:ext>
            </a:extLst>
          </p:cNvPr>
          <p:cNvSpPr txBox="1"/>
          <p:nvPr/>
        </p:nvSpPr>
        <p:spPr>
          <a:xfrm>
            <a:off x="1295942" y="1812299"/>
            <a:ext cx="6874342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A Rebeca model consists of:</a:t>
            </a:r>
          </a:p>
          <a:p>
            <a:pPr marL="503635" lvl="1" indent="-160735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</a:rPr>
              <a:t>reactive classes</a:t>
            </a:r>
            <a:r>
              <a:rPr lang="en-US" sz="2400" dirty="0"/>
              <a:t> and their </a:t>
            </a:r>
            <a:r>
              <a:rPr lang="en-US" sz="2400" dirty="0">
                <a:solidFill>
                  <a:schemeClr val="accent1"/>
                </a:solidFill>
              </a:rPr>
              <a:t>behavior</a:t>
            </a:r>
            <a:r>
              <a:rPr lang="en-US" sz="2400" dirty="0"/>
              <a:t> definition</a:t>
            </a:r>
          </a:p>
          <a:p>
            <a:pPr marL="503635" lvl="1" indent="-160735">
              <a:buFontTx/>
              <a:buChar char="-"/>
            </a:pPr>
            <a:r>
              <a:rPr lang="en-US" sz="2400" dirty="0">
                <a:solidFill>
                  <a:schemeClr val="accent1"/>
                </a:solidFill>
              </a:rPr>
              <a:t>instantiations</a:t>
            </a:r>
            <a:r>
              <a:rPr lang="en-US" sz="2400" dirty="0"/>
              <a:t> of rebecs (reactive objects) to run in </a:t>
            </a:r>
            <a:r>
              <a:rPr lang="en-US" sz="2400" dirty="0">
                <a:solidFill>
                  <a:schemeClr val="accent1"/>
                </a:solidFill>
              </a:rPr>
              <a:t>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3C069-F2E9-5547-9EBC-D0F255A828DE}"/>
              </a:ext>
            </a:extLst>
          </p:cNvPr>
          <p:cNvSpPr txBox="1"/>
          <p:nvPr/>
        </p:nvSpPr>
        <p:spPr>
          <a:xfrm>
            <a:off x="1295942" y="3674524"/>
            <a:ext cx="6489039" cy="27392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chemeClr val="accent1"/>
                </a:solidFill>
              </a:rPr>
              <a:t>reactive class </a:t>
            </a:r>
            <a:r>
              <a:rPr lang="en-US" sz="2800" dirty="0"/>
              <a:t>is made of three parts:</a:t>
            </a:r>
            <a:endParaRPr lang="en-US" sz="2400" dirty="0"/>
          </a:p>
          <a:p>
            <a:pPr marL="535781" lvl="1" indent="-192881">
              <a:buAutoNum type="arabicPeriod"/>
            </a:pPr>
            <a:r>
              <a:rPr lang="en-US" sz="2400" b="1" dirty="0"/>
              <a:t> known rebecs</a:t>
            </a:r>
            <a:r>
              <a:rPr lang="en-US" sz="2400" dirty="0"/>
              <a:t> (other rebecs to whom messages can be sent),</a:t>
            </a:r>
          </a:p>
          <a:p>
            <a:pPr marL="535781" lvl="1" indent="-192881">
              <a:buAutoNum type="arabicPeriod"/>
            </a:pPr>
            <a:r>
              <a:rPr lang="en-US" sz="2400" b="1" dirty="0"/>
              <a:t> state variables </a:t>
            </a:r>
            <a:r>
              <a:rPr lang="en-US" sz="2400" dirty="0"/>
              <a:t>(like attributes in object-oriented languages),</a:t>
            </a:r>
          </a:p>
          <a:p>
            <a:pPr marL="535781" lvl="1" indent="-192881">
              <a:buAutoNum type="arabicPeriod"/>
            </a:pPr>
            <a:r>
              <a:rPr lang="en-US" sz="2400" b="1" dirty="0"/>
              <a:t> message server </a:t>
            </a:r>
            <a:r>
              <a:rPr lang="en-US" sz="2400" dirty="0"/>
              <a:t>(defining the behavior of the actor like methods).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78ACC0-CE6C-534E-82D5-F40C07A412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9569-8BC3-4668-91EE-B4F2B77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025"/>
            <a:ext cx="8571186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Properties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F42F3C-6884-BE42-A1D2-F569000A4400}"/>
              </a:ext>
            </a:extLst>
          </p:cNvPr>
          <p:cNvSpPr/>
          <p:nvPr/>
        </p:nvSpPr>
        <p:spPr>
          <a:xfrm flipV="1">
            <a:off x="1842656" y="6497780"/>
            <a:ext cx="5056740" cy="257602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9D67B9-A07D-074F-94FA-AFDFF795E869}"/>
              </a:ext>
            </a:extLst>
          </p:cNvPr>
          <p:cNvGraphicFramePr>
            <a:graphicFrameLocks noGrp="1"/>
          </p:cNvGraphicFramePr>
          <p:nvPr/>
        </p:nvGraphicFramePr>
        <p:xfrm>
          <a:off x="401050" y="1519327"/>
          <a:ext cx="7692886" cy="11210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869">
                  <a:extLst>
                    <a:ext uri="{9D8B030D-6E8A-4147-A177-3AD203B41FA5}">
                      <a16:colId xmlns:a16="http://schemas.microsoft.com/office/drawing/2014/main" val="3610017247"/>
                    </a:ext>
                  </a:extLst>
                </a:gridCol>
                <a:gridCol w="4591717">
                  <a:extLst>
                    <a:ext uri="{9D8B030D-6E8A-4147-A177-3AD203B41FA5}">
                      <a16:colId xmlns:a16="http://schemas.microsoft.com/office/drawing/2014/main" val="1220256650"/>
                    </a:ext>
                  </a:extLst>
                </a:gridCol>
                <a:gridCol w="1976300">
                  <a:extLst>
                    <a:ext uri="{9D8B030D-6E8A-4147-A177-3AD203B41FA5}">
                      <a16:colId xmlns:a16="http://schemas.microsoft.com/office/drawing/2014/main" val="180781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DESCRIPTION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Elicited 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649515707"/>
                  </a:ext>
                </a:extLst>
              </a:tr>
              <a:tr h="8707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the train is ready to run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lock the external doors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in the train shall be closed and 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4254106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20D7849-E5BB-1C4A-9800-FA2F927586B4}"/>
              </a:ext>
            </a:extLst>
          </p:cNvPr>
          <p:cNvSpPr txBox="1"/>
          <p:nvPr/>
        </p:nvSpPr>
        <p:spPr>
          <a:xfrm>
            <a:off x="1842656" y="3213100"/>
            <a:ext cx="47247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Assertion:</a:t>
            </a:r>
          </a:p>
          <a:p>
            <a:r>
              <a:rPr lang="sv-SE" sz="2800" b="1" dirty="0"/>
              <a:t>!train.running &amp;&amp; door.IsOpen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18651-5A2E-6842-AA34-D00BC2DA63B8}"/>
              </a:ext>
            </a:extLst>
          </p:cNvPr>
          <p:cNvSpPr txBox="1"/>
          <p:nvPr/>
        </p:nvSpPr>
        <p:spPr>
          <a:xfrm>
            <a:off x="1842655" y="4693994"/>
            <a:ext cx="494757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Assertion:</a:t>
            </a:r>
          </a:p>
          <a:p>
            <a:r>
              <a:rPr lang="sv-SE" sz="2800" b="1" dirty="0"/>
              <a:t>!train.running &amp;&amp; door.IsUnlock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9569-8BC3-4668-91EE-B4F2B77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025"/>
            <a:ext cx="8571186" cy="1143000"/>
          </a:xfrm>
        </p:spPr>
        <p:txBody>
          <a:bodyPr>
            <a:normAutofit/>
          </a:bodyPr>
          <a:lstStyle/>
          <a:p>
            <a:r>
              <a:rPr lang="en-US" noProof="0" dirty="0"/>
              <a:t>Progress Property - Timing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69D67B9-A07D-074F-94FA-AFDFF795E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640076"/>
              </p:ext>
            </p:extLst>
          </p:nvPr>
        </p:nvGraphicFramePr>
        <p:xfrm>
          <a:off x="401051" y="1519327"/>
          <a:ext cx="4170951" cy="1805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885">
                  <a:extLst>
                    <a:ext uri="{9D8B030D-6E8A-4147-A177-3AD203B41FA5}">
                      <a16:colId xmlns:a16="http://schemas.microsoft.com/office/drawing/2014/main" val="3610017247"/>
                    </a:ext>
                  </a:extLst>
                </a:gridCol>
                <a:gridCol w="2489550">
                  <a:extLst>
                    <a:ext uri="{9D8B030D-6E8A-4147-A177-3AD203B41FA5}">
                      <a16:colId xmlns:a16="http://schemas.microsoft.com/office/drawing/2014/main" val="1220256650"/>
                    </a:ext>
                  </a:extLst>
                </a:gridCol>
                <a:gridCol w="1071516">
                  <a:extLst>
                    <a:ext uri="{9D8B030D-6E8A-4147-A177-3AD203B41FA5}">
                      <a16:colId xmlns:a16="http://schemas.microsoft.com/office/drawing/2014/main" val="1807814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REQ DESCRIPTION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Elicited REQ ID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649515707"/>
                  </a:ext>
                </a:extLst>
              </a:tr>
              <a:tr h="8707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SSysSpecReq1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GIVEN the train is ready to run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WHEN the driver requests to lock the external doors</a:t>
                      </a:r>
                      <a:endParaRPr lang="sv-SE" sz="1400" dirty="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THEN all the external doors in the train shall be closed and locked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SSysReq1</a:t>
                      </a:r>
                      <a:endParaRPr lang="sv-SE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104" marR="36104" marT="0" marB="0"/>
                </a:tc>
                <a:extLst>
                  <a:ext uri="{0D108BD9-81ED-4DB2-BD59-A6C34878D82A}">
                    <a16:rowId xmlns:a16="http://schemas.microsoft.com/office/drawing/2014/main" val="242541065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20D7849-E5BB-1C4A-9800-FA2F927586B4}"/>
              </a:ext>
            </a:extLst>
          </p:cNvPr>
          <p:cNvSpPr txBox="1"/>
          <p:nvPr/>
        </p:nvSpPr>
        <p:spPr>
          <a:xfrm>
            <a:off x="331846" y="3501795"/>
            <a:ext cx="2459456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b="1" dirty="0"/>
              <a:t>Property:</a:t>
            </a:r>
          </a:p>
          <a:p>
            <a:r>
              <a:rPr lang="sv-SE" sz="2800" b="1" dirty="0"/>
              <a:t>F train.running</a:t>
            </a:r>
          </a:p>
          <a:p>
            <a:endParaRPr lang="sv-SE" sz="2800" b="1" dirty="0"/>
          </a:p>
          <a:p>
            <a:r>
              <a:rPr lang="sv-SE" sz="2800" b="1" dirty="0"/>
              <a:t>Assertion:</a:t>
            </a:r>
          </a:p>
          <a:p>
            <a:r>
              <a:rPr lang="sv-SE" sz="2800" b="1" dirty="0"/>
              <a:t>!(trainRunning)</a:t>
            </a:r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025BCA-F3E2-AB45-A4B7-A581E810C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9786" y="1437672"/>
            <a:ext cx="4038600" cy="531771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v-SE" sz="1600" b="1" dirty="0"/>
              <a:t>env byte networkDelayDoor = 1;</a:t>
            </a:r>
          </a:p>
          <a:p>
            <a:pPr marL="0" indent="0">
              <a:buNone/>
            </a:pPr>
            <a:r>
              <a:rPr lang="sv-SE" sz="1600" b="1" dirty="0"/>
              <a:t>env byte networkDelayTrain = 3;</a:t>
            </a:r>
          </a:p>
          <a:p>
            <a:pPr marL="0" indent="0">
              <a:buNone/>
            </a:pPr>
            <a:r>
              <a:rPr lang="sv-SE" sz="1600" b="1" dirty="0"/>
              <a:t>env byte reactionDelay = 5;</a:t>
            </a:r>
          </a:p>
          <a:p>
            <a:pPr marL="0" indent="0">
              <a:buNone/>
            </a:pPr>
            <a:r>
              <a:rPr lang="sv-SE" sz="1600" b="1" dirty="0"/>
              <a:t>env byte passengerPeriod = 5;</a:t>
            </a:r>
          </a:p>
          <a:p>
            <a:pPr marL="0" indent="0">
              <a:buNone/>
            </a:pPr>
            <a:r>
              <a:rPr lang="sv-SE" sz="1600" b="1" dirty="0"/>
              <a:t>env int runningTime = 15;</a:t>
            </a:r>
          </a:p>
          <a:p>
            <a:pPr marL="0" indent="0">
              <a:buNone/>
            </a:pPr>
            <a:r>
              <a:rPr lang="sv-SE" sz="1600" b="1" dirty="0"/>
              <a:t>env byte atStationTime = 10;</a:t>
            </a:r>
          </a:p>
          <a:p>
            <a:pPr marL="0" indent="0">
              <a:buNone/>
            </a:pPr>
            <a:endParaRPr lang="sv-SE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sv-SE" sz="1600" b="1" dirty="0">
                <a:solidFill>
                  <a:srgbClr val="C00000"/>
                </a:solidFill>
              </a:rPr>
              <a:t>reactiveclass</a:t>
            </a:r>
            <a:r>
              <a:rPr lang="sv-SE" sz="1600" b="1" dirty="0"/>
              <a:t> passenger(10){</a:t>
            </a:r>
          </a:p>
          <a:p>
            <a:pPr marL="0" indent="0">
              <a:buNone/>
            </a:pPr>
            <a:r>
              <a:rPr lang="sv-SE" sz="1600" b="1" dirty="0"/>
              <a:t>     </a:t>
            </a:r>
            <a:r>
              <a:rPr lang="sv-SE" sz="1600" b="1" dirty="0">
                <a:solidFill>
                  <a:srgbClr val="C00000"/>
                </a:solidFill>
              </a:rPr>
              <a:t>knownrebecs</a:t>
            </a:r>
            <a:r>
              <a:rPr lang="sv-SE" sz="1600" b="1" dirty="0"/>
              <a:t>{ </a:t>
            </a:r>
          </a:p>
          <a:p>
            <a:pPr marL="0" indent="0">
              <a:buNone/>
            </a:pPr>
            <a:r>
              <a:rPr lang="sv-SE" sz="1600" b="1" dirty="0"/>
              <a:t>          Door door; }</a:t>
            </a:r>
          </a:p>
          <a:p>
            <a:pPr marL="0" indent="0">
              <a:buNone/>
            </a:pPr>
            <a:r>
              <a:rPr lang="sv-SE" sz="1600" b="1" dirty="0"/>
              <a:t>     Passenger(){</a:t>
            </a:r>
          </a:p>
          <a:p>
            <a:pPr marL="0" indent="0">
              <a:buNone/>
            </a:pPr>
            <a:r>
              <a:rPr lang="sv-SE" sz="1600" b="1" dirty="0"/>
              <a:t>          self.passengerOpenDoor() after(passP);</a:t>
            </a:r>
          </a:p>
          <a:p>
            <a:pPr marL="0" indent="0">
              <a:buNone/>
            </a:pPr>
            <a:r>
              <a:rPr lang="sv-SE" sz="1600" b="1" dirty="0"/>
              <a:t>     }</a:t>
            </a:r>
          </a:p>
          <a:p>
            <a:pPr marL="0" indent="0">
              <a:buNone/>
            </a:pPr>
            <a:r>
              <a:rPr lang="sv-SE" sz="1600" b="1" dirty="0"/>
              <a:t>      msgsrv passengerOpenDoor(){</a:t>
            </a:r>
          </a:p>
          <a:p>
            <a:pPr marL="0" indent="0">
              <a:buNone/>
            </a:pPr>
            <a:r>
              <a:rPr lang="sv-SE" sz="1600" b="1" dirty="0"/>
              <a:t>           door.openDoor(); </a:t>
            </a:r>
          </a:p>
          <a:p>
            <a:pPr marL="0" indent="0">
              <a:buNone/>
            </a:pPr>
            <a:r>
              <a:rPr lang="sv-SE" sz="1600" b="1" dirty="0"/>
              <a:t>           self.passengerOpenDoor() after(passP); </a:t>
            </a:r>
          </a:p>
          <a:p>
            <a:pPr marL="0" indent="0">
              <a:buNone/>
            </a:pPr>
            <a:r>
              <a:rPr lang="sv-SE" sz="1600" b="1" dirty="0"/>
              <a:t>       }</a:t>
            </a:r>
          </a:p>
          <a:p>
            <a:pPr marL="0" indent="0">
              <a:buNone/>
            </a:pPr>
            <a:r>
              <a:rPr lang="sv-SE" sz="1600" b="1" dirty="0"/>
              <a:t>}</a:t>
            </a:r>
          </a:p>
          <a:p>
            <a:pPr marL="0" indent="0">
              <a:buNone/>
            </a:pPr>
            <a:endParaRPr lang="sv-SE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044DF-FA65-3F45-BABF-E5C9FCBA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98" y="2896397"/>
            <a:ext cx="952351" cy="15491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9694BD-1FEE-6B40-B363-B97844BD77FE}"/>
              </a:ext>
            </a:extLst>
          </p:cNvPr>
          <p:cNvSpPr txBox="1"/>
          <p:nvPr/>
        </p:nvSpPr>
        <p:spPr>
          <a:xfrm>
            <a:off x="186440" y="5878925"/>
            <a:ext cx="4443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 at time 0, </a:t>
            </a:r>
          </a:p>
          <a:p>
            <a:r>
              <a:rPr lang="en-US" dirty="0"/>
              <a:t>Cannot lock the door and move until time 21.</a:t>
            </a:r>
          </a:p>
          <a:p>
            <a:r>
              <a:rPr lang="en-US" dirty="0"/>
              <a:t>Passenger can be seen as an attacker too!</a:t>
            </a:r>
          </a:p>
        </p:txBody>
      </p:sp>
    </p:spTree>
    <p:extLst>
      <p:ext uri="{BB962C8B-B14F-4D97-AF65-F5344CB8AC3E}">
        <p14:creationId xmlns:p14="http://schemas.microsoft.com/office/powerpoint/2010/main" val="863346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A56F-2972-324A-B3BE-FE2CB29B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</a:t>
            </a:r>
            <a:r>
              <a:rPr lang="en-US" b="1" dirty="0"/>
              <a:t>Lingua Franca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BE3D-CC89-204F-B7BC-CD768C9F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b="1" dirty="0"/>
              <a:t>With Edward Lee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B155-A869-EB40-A1FF-C2EFD82CC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93EBB9-AFF7-2A47-B741-4F0991A9E4A1}"/>
              </a:ext>
            </a:extLst>
          </p:cNvPr>
          <p:cNvSpPr/>
          <p:nvPr/>
        </p:nvSpPr>
        <p:spPr>
          <a:xfrm>
            <a:off x="5062460" y="4625169"/>
            <a:ext cx="1587500" cy="520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4B5728-E0F0-B548-ACB7-D4D6ADF3E8C8}"/>
              </a:ext>
            </a:extLst>
          </p:cNvPr>
          <p:cNvSpPr/>
          <p:nvPr/>
        </p:nvSpPr>
        <p:spPr>
          <a:xfrm>
            <a:off x="5049760" y="3946908"/>
            <a:ext cx="1587500" cy="520700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24EDFD-C5A3-A54B-9D44-C1FBB74707AC}"/>
              </a:ext>
            </a:extLst>
          </p:cNvPr>
          <p:cNvSpPr/>
          <p:nvPr/>
        </p:nvSpPr>
        <p:spPr>
          <a:xfrm>
            <a:off x="2962305" y="4102100"/>
            <a:ext cx="1587500" cy="901700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9FDAF0-F41E-D54E-8E52-384D142452F2}"/>
              </a:ext>
            </a:extLst>
          </p:cNvPr>
          <p:cNvCxnSpPr>
            <a:cxnSpLocks/>
          </p:cNvCxnSpPr>
          <p:nvPr/>
        </p:nvCxnSpPr>
        <p:spPr>
          <a:xfrm>
            <a:off x="4549805" y="4829197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6F2D7-E8EC-E44D-A60F-F429598AEB15}"/>
              </a:ext>
            </a:extLst>
          </p:cNvPr>
          <p:cNvCxnSpPr>
            <a:cxnSpLocks/>
          </p:cNvCxnSpPr>
          <p:nvPr/>
        </p:nvCxnSpPr>
        <p:spPr>
          <a:xfrm>
            <a:off x="4539688" y="4280305"/>
            <a:ext cx="522772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8B65C2-BA87-2444-88A4-3692975DCD6C}"/>
              </a:ext>
            </a:extLst>
          </p:cNvPr>
          <p:cNvSpPr txBox="1"/>
          <p:nvPr/>
        </p:nvSpPr>
        <p:spPr>
          <a:xfrm>
            <a:off x="4539688" y="3859700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4656ED-4424-DC45-8901-D28E404C2C78}"/>
              </a:ext>
            </a:extLst>
          </p:cNvPr>
          <p:cNvSpPr txBox="1"/>
          <p:nvPr/>
        </p:nvSpPr>
        <p:spPr>
          <a:xfrm>
            <a:off x="4456066" y="4864044"/>
            <a:ext cx="7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529874-5339-9648-A81E-A17B376B316B}"/>
              </a:ext>
            </a:extLst>
          </p:cNvPr>
          <p:cNvCxnSpPr>
            <a:cxnSpLocks/>
          </p:cNvCxnSpPr>
          <p:nvPr/>
        </p:nvCxnSpPr>
        <p:spPr>
          <a:xfrm>
            <a:off x="2467005" y="4587897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FC21195-4FDA-6941-B857-8A577136DC32}"/>
              </a:ext>
            </a:extLst>
          </p:cNvPr>
          <p:cNvSpPr txBox="1"/>
          <p:nvPr/>
        </p:nvSpPr>
        <p:spPr>
          <a:xfrm>
            <a:off x="2245057" y="4657753"/>
            <a:ext cx="71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move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5C48C5-0246-174A-9613-69D407114E92}"/>
              </a:ext>
            </a:extLst>
          </p:cNvPr>
          <p:cNvSpPr txBox="1"/>
          <p:nvPr/>
        </p:nvSpPr>
        <p:spPr>
          <a:xfrm>
            <a:off x="457200" y="5990623"/>
            <a:ext cx="843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Lohstroh, M., Schoeberl, M., Goens, A., Wasicek, A., Gill, C., Sirjani, M., and Lee, E. A. Actors revisited for time-critical systems. </a:t>
            </a:r>
          </a:p>
          <a:p>
            <a:r>
              <a:rPr lang="sv-SE" sz="1200" b="1" dirty="0"/>
              <a:t>In Proceedings of the 56th Annual Design Automation Conference 2019, DAC 2019, Las Vegas, NV, USA, June 02-06, 2019 (2019), ACM, pp. 152:1–152:4.</a:t>
            </a:r>
          </a:p>
        </p:txBody>
      </p:sp>
    </p:spTree>
    <p:extLst>
      <p:ext uri="{BB962C8B-B14F-4D97-AF65-F5344CB8AC3E}">
        <p14:creationId xmlns:p14="http://schemas.microsoft.com/office/powerpoint/2010/main" val="2445185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A56F-2972-324A-B3BE-FE2CB29BB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Checking </a:t>
            </a:r>
            <a:r>
              <a:rPr lang="en-US" b="1" dirty="0"/>
              <a:t>Lingua Franca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B155-A869-EB40-A1FF-C2EFD82CC6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14563" y="6342201"/>
            <a:ext cx="1086556" cy="365125"/>
          </a:xfrm>
        </p:spPr>
        <p:txBody>
          <a:bodyPr/>
          <a:lstStyle/>
          <a:p>
            <a:fld id="{06BB42ED-0428-F349-A1E9-DBFAF59858C6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93EBB9-AFF7-2A47-B741-4F0991A9E4A1}"/>
              </a:ext>
            </a:extLst>
          </p:cNvPr>
          <p:cNvSpPr/>
          <p:nvPr/>
        </p:nvSpPr>
        <p:spPr>
          <a:xfrm>
            <a:off x="4319501" y="4110813"/>
            <a:ext cx="1587500" cy="520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64B5728-E0F0-B548-ACB7-D4D6ADF3E8C8}"/>
              </a:ext>
            </a:extLst>
          </p:cNvPr>
          <p:cNvSpPr/>
          <p:nvPr/>
        </p:nvSpPr>
        <p:spPr>
          <a:xfrm>
            <a:off x="4306801" y="3432552"/>
            <a:ext cx="1587500" cy="520700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24EDFD-C5A3-A54B-9D44-C1FBB74707AC}"/>
              </a:ext>
            </a:extLst>
          </p:cNvPr>
          <p:cNvSpPr/>
          <p:nvPr/>
        </p:nvSpPr>
        <p:spPr>
          <a:xfrm>
            <a:off x="2219346" y="3587744"/>
            <a:ext cx="1587500" cy="901700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9FDAF0-F41E-D54E-8E52-384D142452F2}"/>
              </a:ext>
            </a:extLst>
          </p:cNvPr>
          <p:cNvCxnSpPr>
            <a:cxnSpLocks/>
          </p:cNvCxnSpPr>
          <p:nvPr/>
        </p:nvCxnSpPr>
        <p:spPr>
          <a:xfrm>
            <a:off x="3806846" y="4314841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A6F2D7-E8EC-E44D-A60F-F429598AEB15}"/>
              </a:ext>
            </a:extLst>
          </p:cNvPr>
          <p:cNvCxnSpPr>
            <a:cxnSpLocks/>
          </p:cNvCxnSpPr>
          <p:nvPr/>
        </p:nvCxnSpPr>
        <p:spPr>
          <a:xfrm>
            <a:off x="3796729" y="3765949"/>
            <a:ext cx="522772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E529874-5339-9648-A81E-A17B376B316B}"/>
              </a:ext>
            </a:extLst>
          </p:cNvPr>
          <p:cNvCxnSpPr>
            <a:cxnSpLocks/>
          </p:cNvCxnSpPr>
          <p:nvPr/>
        </p:nvCxnSpPr>
        <p:spPr>
          <a:xfrm>
            <a:off x="1724046" y="4073541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26E8B8-A13E-A142-A0F6-B54966944CD6}"/>
              </a:ext>
            </a:extLst>
          </p:cNvPr>
          <p:cNvSpPr/>
          <p:nvPr/>
        </p:nvSpPr>
        <p:spPr>
          <a:xfrm>
            <a:off x="4392149" y="6066733"/>
            <a:ext cx="1587500" cy="520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C4ABD7A-4EA5-784C-B632-88888E1F159B}"/>
              </a:ext>
            </a:extLst>
          </p:cNvPr>
          <p:cNvSpPr/>
          <p:nvPr/>
        </p:nvSpPr>
        <p:spPr>
          <a:xfrm>
            <a:off x="4379449" y="5388472"/>
            <a:ext cx="1587500" cy="520700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C4E686-61A7-6D46-8415-9DE25DB943A6}"/>
              </a:ext>
            </a:extLst>
          </p:cNvPr>
          <p:cNvSpPr/>
          <p:nvPr/>
        </p:nvSpPr>
        <p:spPr>
          <a:xfrm>
            <a:off x="2281877" y="6066733"/>
            <a:ext cx="1587500" cy="416029"/>
          </a:xfrm>
          <a:prstGeom prst="round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rgbClr val="C0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AC736C-7D28-BD40-8070-2EE435B08C32}"/>
              </a:ext>
            </a:extLst>
          </p:cNvPr>
          <p:cNvCxnSpPr>
            <a:cxnSpLocks/>
          </p:cNvCxnSpPr>
          <p:nvPr/>
        </p:nvCxnSpPr>
        <p:spPr>
          <a:xfrm>
            <a:off x="3879494" y="6270761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756FE97-5907-D643-8B2E-27ED71E9F72D}"/>
              </a:ext>
            </a:extLst>
          </p:cNvPr>
          <p:cNvCxnSpPr>
            <a:cxnSpLocks/>
          </p:cNvCxnSpPr>
          <p:nvPr/>
        </p:nvCxnSpPr>
        <p:spPr>
          <a:xfrm>
            <a:off x="3869377" y="5721869"/>
            <a:ext cx="522772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C927045-BEAD-C541-9F1D-3EE98182BC6A}"/>
              </a:ext>
            </a:extLst>
          </p:cNvPr>
          <p:cNvSpPr/>
          <p:nvPr/>
        </p:nvSpPr>
        <p:spPr>
          <a:xfrm>
            <a:off x="2272195" y="5498036"/>
            <a:ext cx="1587500" cy="415319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902EA60-FBDE-7545-9DAF-30D4A971E779}"/>
              </a:ext>
            </a:extLst>
          </p:cNvPr>
          <p:cNvSpPr/>
          <p:nvPr/>
        </p:nvSpPr>
        <p:spPr>
          <a:xfrm>
            <a:off x="2215416" y="2362946"/>
            <a:ext cx="1587500" cy="4153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08FABD7-D57C-5D4C-87B2-4A75424609B2}"/>
              </a:ext>
            </a:extLst>
          </p:cNvPr>
          <p:cNvSpPr/>
          <p:nvPr/>
        </p:nvSpPr>
        <p:spPr>
          <a:xfrm>
            <a:off x="4322670" y="1612976"/>
            <a:ext cx="1587500" cy="1270667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F298A5-CBE4-AF4C-B127-713B23398A2F}"/>
              </a:ext>
            </a:extLst>
          </p:cNvPr>
          <p:cNvCxnSpPr>
            <a:cxnSpLocks/>
          </p:cNvCxnSpPr>
          <p:nvPr/>
        </p:nvCxnSpPr>
        <p:spPr>
          <a:xfrm>
            <a:off x="3822715" y="2495266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90A7DD-7DA7-284D-B8B0-653704D392A1}"/>
              </a:ext>
            </a:extLst>
          </p:cNvPr>
          <p:cNvCxnSpPr>
            <a:cxnSpLocks/>
          </p:cNvCxnSpPr>
          <p:nvPr/>
        </p:nvCxnSpPr>
        <p:spPr>
          <a:xfrm>
            <a:off x="3812598" y="1946374"/>
            <a:ext cx="522772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6BFC22C-1252-9647-9AA4-6380D3D28C30}"/>
              </a:ext>
            </a:extLst>
          </p:cNvPr>
          <p:cNvSpPr/>
          <p:nvPr/>
        </p:nvSpPr>
        <p:spPr>
          <a:xfrm>
            <a:off x="2215416" y="1722541"/>
            <a:ext cx="1587500" cy="415319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3A8F4F-64D2-3E4B-899C-A3D0C1996DEC}"/>
              </a:ext>
            </a:extLst>
          </p:cNvPr>
          <p:cNvCxnSpPr>
            <a:cxnSpLocks/>
          </p:cNvCxnSpPr>
          <p:nvPr/>
        </p:nvCxnSpPr>
        <p:spPr>
          <a:xfrm>
            <a:off x="1702761" y="1946374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EFC1D4-1A93-0C43-86E0-1CE83D3C8961}"/>
              </a:ext>
            </a:extLst>
          </p:cNvPr>
          <p:cNvCxnSpPr>
            <a:cxnSpLocks/>
          </p:cNvCxnSpPr>
          <p:nvPr/>
        </p:nvCxnSpPr>
        <p:spPr>
          <a:xfrm>
            <a:off x="1702761" y="2506402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D5C52E-1862-A249-B82D-80D8E29B1B91}"/>
              </a:ext>
            </a:extLst>
          </p:cNvPr>
          <p:cNvCxnSpPr>
            <a:cxnSpLocks/>
          </p:cNvCxnSpPr>
          <p:nvPr/>
        </p:nvCxnSpPr>
        <p:spPr>
          <a:xfrm>
            <a:off x="1769222" y="5768449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365D42-9E97-424C-AD30-5D525D5FF9A5}"/>
              </a:ext>
            </a:extLst>
          </p:cNvPr>
          <p:cNvCxnSpPr>
            <a:cxnSpLocks/>
          </p:cNvCxnSpPr>
          <p:nvPr/>
        </p:nvCxnSpPr>
        <p:spPr>
          <a:xfrm>
            <a:off x="1759540" y="6270761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579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FB-94D6-E149-9020-1DAAA81B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0919-EF21-8C46-A025-058FA76A6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24"/>
            <a:ext cx="4038600" cy="6343851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target</a:t>
            </a:r>
            <a:r>
              <a:rPr lang="en-US" b="1" dirty="0"/>
              <a:t> C;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reactor</a:t>
            </a:r>
            <a:r>
              <a:rPr lang="en-US" b="1" dirty="0"/>
              <a:t> Controller {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output</a:t>
            </a:r>
            <a:r>
              <a:rPr lang="en-US" b="1" dirty="0"/>
              <a:t> lock:bool;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output</a:t>
            </a:r>
            <a:r>
              <a:rPr lang="en-US" b="1" dirty="0"/>
              <a:t> move:bool;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physical action</a:t>
            </a:r>
            <a:r>
              <a:rPr lang="en-US" b="1" dirty="0"/>
              <a:t>  external_move: bool;</a:t>
            </a:r>
          </a:p>
          <a:p>
            <a:pPr marL="0" indent="0">
              <a:buNone/>
            </a:pPr>
            <a:r>
              <a:rPr lang="en-US" b="1" dirty="0"/>
              <a:t>   initialize {=</a:t>
            </a:r>
          </a:p>
          <a:p>
            <a:pPr marL="0" indent="0">
              <a:buNone/>
            </a:pPr>
            <a:r>
              <a:rPr lang="en-US" b="1" dirty="0"/>
              <a:t>    ... Set up sensing.</a:t>
            </a:r>
          </a:p>
          <a:p>
            <a:pPr marL="0" indent="0">
              <a:buNone/>
            </a:pPr>
            <a:r>
              <a:rPr lang="en-US" b="1" dirty="0"/>
              <a:t>   =}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reaction</a:t>
            </a:r>
            <a:r>
              <a:rPr lang="en-US" b="1" dirty="0"/>
              <a:t>(external_move)-&gt; {=</a:t>
            </a:r>
          </a:p>
          <a:p>
            <a:pPr marL="0" indent="0">
              <a:buNone/>
            </a:pPr>
            <a:r>
              <a:rPr lang="en-US" b="1" dirty="0"/>
              <a:t>      set(lock, true);</a:t>
            </a:r>
          </a:p>
          <a:p>
            <a:pPr marL="0" indent="0">
              <a:buNone/>
            </a:pPr>
            <a:r>
              <a:rPr lang="en-US" b="1" dirty="0"/>
              <a:t>      set(move, true);</a:t>
            </a:r>
          </a:p>
          <a:p>
            <a:pPr marL="0" indent="0">
              <a:buNone/>
            </a:pPr>
            <a:r>
              <a:rPr lang="en-US" b="1" dirty="0"/>
              <a:t>   =}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reactor</a:t>
            </a:r>
            <a:r>
              <a:rPr lang="en-US" b="1" dirty="0"/>
              <a:t> Door {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input</a:t>
            </a:r>
            <a:r>
              <a:rPr lang="en-US" b="1" dirty="0"/>
              <a:t> lock:bool;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state</a:t>
            </a:r>
            <a:r>
              <a:rPr lang="en-US" b="1" dirty="0"/>
              <a:t> locked:bool(false);</a:t>
            </a:r>
          </a:p>
          <a:p>
            <a:pPr marL="0" indent="0">
              <a:buNone/>
            </a:pPr>
            <a:r>
              <a:rPr lang="en-US" b="1" dirty="0"/>
              <a:t>   </a:t>
            </a:r>
            <a:r>
              <a:rPr lang="en-US" b="1" dirty="0">
                <a:solidFill>
                  <a:srgbClr val="C00000"/>
                </a:solidFill>
              </a:rPr>
              <a:t>reaction</a:t>
            </a:r>
            <a:r>
              <a:rPr lang="en-US" b="1" dirty="0"/>
              <a:t>(lock) {=</a:t>
            </a:r>
          </a:p>
          <a:p>
            <a:pPr marL="0" indent="0">
              <a:buNone/>
            </a:pPr>
            <a:r>
              <a:rPr lang="en-US" b="1" dirty="0"/>
              <a:t>       self-&gt;locked = lock;</a:t>
            </a:r>
          </a:p>
          <a:p>
            <a:pPr marL="0" indent="0">
              <a:buNone/>
            </a:pPr>
            <a:r>
              <a:rPr lang="en-US" b="1" dirty="0"/>
              <a:t>   =}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5F31A-8B55-034B-8BE6-9E6FE5A74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9026"/>
            <a:ext cx="4038600" cy="634385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reactor</a:t>
            </a:r>
            <a:r>
              <a:rPr lang="en-US" b="1" dirty="0"/>
              <a:t> Train {</a:t>
            </a:r>
          </a:p>
          <a:p>
            <a:pPr marL="0" indent="0">
              <a:buNone/>
            </a:pPr>
            <a:r>
              <a:rPr lang="en-US" b="1" dirty="0"/>
              <a:t>  state moving:bool(false);</a:t>
            </a:r>
          </a:p>
          <a:p>
            <a:pPr marL="0" indent="0">
              <a:buNone/>
            </a:pPr>
            <a:r>
              <a:rPr lang="en-US" b="1" dirty="0"/>
              <a:t>  reaction(move) {=</a:t>
            </a:r>
          </a:p>
          <a:p>
            <a:pPr marL="0" indent="0">
              <a:buNone/>
            </a:pPr>
            <a:r>
              <a:rPr lang="en-US" b="1" dirty="0"/>
              <a:t>    if (move) {</a:t>
            </a:r>
          </a:p>
          <a:p>
            <a:pPr marL="0" indent="0">
              <a:buNone/>
            </a:pPr>
            <a:r>
              <a:rPr lang="en-US" b="1" dirty="0"/>
              <a:t>      self-&gt;moving = true;</a:t>
            </a:r>
          </a:p>
          <a:p>
            <a:pPr marL="0" indent="0">
              <a:buNone/>
            </a:pPr>
            <a:r>
              <a:rPr lang="en-US" b="1" dirty="0"/>
              <a:t>    } else {</a:t>
            </a:r>
          </a:p>
          <a:p>
            <a:pPr marL="0" indent="0">
              <a:buNone/>
            </a:pPr>
            <a:r>
              <a:rPr lang="en-US" b="1" dirty="0"/>
              <a:t>      self-&gt;moving = false;</a:t>
            </a:r>
          </a:p>
          <a:p>
            <a:pPr marL="0" indent="0">
              <a:buNone/>
            </a:pPr>
            <a:r>
              <a:rPr lang="en-US" b="1" dirty="0"/>
              <a:t>    }</a:t>
            </a:r>
          </a:p>
          <a:p>
            <a:pPr marL="0" indent="0">
              <a:buNone/>
            </a:pPr>
            <a:r>
              <a:rPr lang="en-US" b="1" dirty="0"/>
              <a:t>  =}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reactor</a:t>
            </a:r>
            <a:r>
              <a:rPr lang="en-US" b="1" dirty="0"/>
              <a:t> Main {</a:t>
            </a:r>
          </a:p>
          <a:p>
            <a:pPr marL="0" indent="0">
              <a:buNone/>
            </a:pPr>
            <a:r>
              <a:rPr lang="en-US" b="1" dirty="0"/>
              <a:t>  controller = new Controller();</a:t>
            </a:r>
          </a:p>
          <a:p>
            <a:pPr marL="0" indent="0">
              <a:buNone/>
            </a:pPr>
            <a:r>
              <a:rPr lang="en-US" b="1" dirty="0"/>
              <a:t>  door = new Door();</a:t>
            </a:r>
          </a:p>
          <a:p>
            <a:pPr marL="0" indent="0">
              <a:buNone/>
            </a:pPr>
            <a:r>
              <a:rPr lang="en-US" b="1" dirty="0"/>
              <a:t>  train = new Train();</a:t>
            </a:r>
          </a:p>
          <a:p>
            <a:pPr marL="0" indent="0">
              <a:buNone/>
            </a:pPr>
            <a:r>
              <a:rPr lang="en-US" b="1" dirty="0"/>
              <a:t>  controller.lock -&gt; door.lock;</a:t>
            </a:r>
          </a:p>
          <a:p>
            <a:pPr marL="0" indent="0">
              <a:buNone/>
            </a:pPr>
            <a:r>
              <a:rPr lang="en-US" b="1" dirty="0"/>
              <a:t>  controller.move -&gt; train.move;</a:t>
            </a:r>
          </a:p>
          <a:p>
            <a:pPr marL="0" indent="0">
              <a:buNone/>
            </a:pPr>
            <a:r>
              <a:rPr lang="en-US" b="1" dirty="0"/>
              <a:t>}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1C9C9-43A6-F04A-B220-05C1ACCB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91B6A8-8993-E442-9684-42025591E1B7}"/>
              </a:ext>
            </a:extLst>
          </p:cNvPr>
          <p:cNvSpPr txBox="1">
            <a:spLocks/>
          </p:cNvSpPr>
          <p:nvPr/>
        </p:nvSpPr>
        <p:spPr>
          <a:xfrm>
            <a:off x="2476500" y="0"/>
            <a:ext cx="4140199" cy="526736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Lingua Franca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718D0-3175-1040-BF2A-80CDD570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899" y="5176837"/>
            <a:ext cx="4533900" cy="149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5510545-F688-884F-8800-9901DAAA4F2D}"/>
                  </a:ext>
                </a:extLst>
              </p14:cNvPr>
              <p14:cNvContentPartPr/>
              <p14:nvPr/>
            </p14:nvContentPartPr>
            <p14:xfrm>
              <a:off x="1324237" y="546322"/>
              <a:ext cx="89244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5510545-F688-884F-8800-9901DAAA4F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237" y="438682"/>
                <a:ext cx="1000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A517C3-B57B-2242-887C-93903E29F7B5}"/>
                  </a:ext>
                </a:extLst>
              </p14:cNvPr>
              <p14:cNvContentPartPr/>
              <p14:nvPr/>
            </p14:nvContentPartPr>
            <p14:xfrm>
              <a:off x="1311277" y="4100962"/>
              <a:ext cx="479520" cy="1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A517C3-B57B-2242-887C-93903E29F7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637" y="3993322"/>
                <a:ext cx="587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EBAF8B-96EB-7042-827D-DCFDE224C9AF}"/>
                  </a:ext>
                </a:extLst>
              </p14:cNvPr>
              <p14:cNvContentPartPr/>
              <p14:nvPr/>
            </p14:nvContentPartPr>
            <p14:xfrm>
              <a:off x="5486197" y="788242"/>
              <a:ext cx="514800" cy="2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EBAF8B-96EB-7042-827D-DCFDE224C9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2557" y="680242"/>
                <a:ext cx="62244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7719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9532-3712-EB4E-B247-450D937A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0FE5D-B383-C94B-888D-CC0CBE36C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244E26F-A58A-FE41-9121-ED0ADB47F76A}"/>
              </a:ext>
            </a:extLst>
          </p:cNvPr>
          <p:cNvSpPr txBox="1">
            <a:spLocks/>
          </p:cNvSpPr>
          <p:nvPr/>
        </p:nvSpPr>
        <p:spPr>
          <a:xfrm>
            <a:off x="0" y="9325"/>
            <a:ext cx="4579738" cy="912424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Model checking LF using Rebeca</a:t>
            </a:r>
          </a:p>
          <a:p>
            <a:r>
              <a:rPr lang="en-US" b="1" dirty="0"/>
              <a:t>State Space using Afra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9760D9-80FB-D846-BEC1-1F27E94D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22" y="149025"/>
            <a:ext cx="695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3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A04BD-BD0B-3E4D-B04D-76A57B4ED2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Oval 1">
            <a:extLst>
              <a:ext uri="{FF2B5EF4-FFF2-40B4-BE49-F238E27FC236}">
                <a16:creationId xmlns:a16="http://schemas.microsoft.com/office/drawing/2014/main" id="{F1BF4FCC-7111-B246-A796-C4BB88764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2" y="177643"/>
            <a:ext cx="2633422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v-SE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trainNotMoving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doorUnLock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controllerNotMovePresent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44191E65-AB20-2149-84C9-11AF0BDE4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41" y="1355725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trainNotMoving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838A93F5-5194-884E-94A4-BF53191A5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335037"/>
            <a:ext cx="330200" cy="239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2637527D-8E02-2442-875D-49DC8BEAF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9463" y="1502013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S2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C136074B-5397-8040-A90E-44CE015EE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468" y="298934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D69FFE6E-7E6F-8E4A-BB2C-DA542CF05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0533" y="457201"/>
            <a:ext cx="461791" cy="27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6459B308-4CD4-8B43-88A4-D5E38FDC7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467" y="2499879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trainNotMoving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5EBFFD4-CF3D-F942-ACB1-D69261451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535" y="2714112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S4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6E280FEE-DA77-6943-83BD-38E876480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58" y="1369713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048B0128-C8CE-F848-BAFB-34741F250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522" y="1502013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S5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Oval 12">
            <a:extLst>
              <a:ext uri="{FF2B5EF4-FFF2-40B4-BE49-F238E27FC236}">
                <a16:creationId xmlns:a16="http://schemas.microsoft.com/office/drawing/2014/main" id="{7DD54BCE-27EE-CB4E-A1D5-25C26D361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06" y="4967641"/>
            <a:ext cx="2659062" cy="882731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trainMoving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controllerMoveNotPresent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AB35B5E5-C08E-6743-A0F3-A33D5AD82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720" y="3596841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S6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73456F98-65DD-4D49-AA3A-4B5B28A3D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457" y="5109929"/>
            <a:ext cx="330200" cy="24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S7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A9C1517D-2647-8641-B521-23627D118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341" y="5778292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doorUnLock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controllerMoveNotPresent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00CE9C44-4581-5543-938D-12D043C25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2124" y="5934959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S9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DC31E1E1-8974-8C4B-8F27-C01692885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196" y="4208708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trainNotMoving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controllerMoveNotPresent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A4B9DB6C-B46D-6047-B430-6BD7C1A6E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5854" y="4309470"/>
            <a:ext cx="33020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S8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DE4C69E8-2C59-CF4F-9277-F8E311666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751" y="5062949"/>
            <a:ext cx="2659063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trainNotMoving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doorUnLock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controllerMoveNotPresent</a:t>
            </a: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5" name="Text Box 22">
            <a:extLst>
              <a:ext uri="{FF2B5EF4-FFF2-40B4-BE49-F238E27FC236}">
                <a16:creationId xmlns:a16="http://schemas.microsoft.com/office/drawing/2014/main" id="{EAFA6639-09AE-8044-AF82-7B089BD3BAA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435502" y="5218710"/>
            <a:ext cx="428943" cy="27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S10</a:t>
            </a:r>
            <a:endParaRPr kumimoji="0" lang="en-US" altLang="sv-S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8A07EE-7857-8948-B9C3-C3537DE54937}"/>
              </a:ext>
            </a:extLst>
          </p:cNvPr>
          <p:cNvCxnSpPr>
            <a:cxnSpLocks/>
            <a:stCxn id="5" idx="4"/>
            <a:endCxn id="6" idx="0"/>
          </p:cNvCxnSpPr>
          <p:nvPr/>
        </p:nvCxnSpPr>
        <p:spPr>
          <a:xfrm>
            <a:off x="1375053" y="1076168"/>
            <a:ext cx="12820" cy="279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DC65F4-11A7-3D4D-B705-1CC649A1270A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7679690" y="2268238"/>
            <a:ext cx="22859" cy="1191336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1FF061B-5351-994E-8B4E-DF7A7D953B7F}"/>
              </a:ext>
            </a:extLst>
          </p:cNvPr>
          <p:cNvCxnSpPr>
            <a:cxnSpLocks/>
            <a:stCxn id="16" idx="5"/>
            <a:endCxn id="20" idx="2"/>
          </p:cNvCxnSpPr>
          <p:nvPr/>
        </p:nvCxnSpPr>
        <p:spPr>
          <a:xfrm>
            <a:off x="2427657" y="5721099"/>
            <a:ext cx="796684" cy="5064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311916-AE6F-284B-9D73-3830DE158A6C}"/>
              </a:ext>
            </a:extLst>
          </p:cNvPr>
          <p:cNvCxnSpPr>
            <a:cxnSpLocks/>
            <a:stCxn id="6" idx="7"/>
            <a:endCxn id="10" idx="2"/>
          </p:cNvCxnSpPr>
          <p:nvPr/>
        </p:nvCxnSpPr>
        <p:spPr>
          <a:xfrm flipV="1">
            <a:off x="2327993" y="748197"/>
            <a:ext cx="914475" cy="739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64A686-18F6-F041-A67F-D8E3004ED27B}"/>
              </a:ext>
            </a:extLst>
          </p:cNvPr>
          <p:cNvCxnSpPr>
            <a:cxnSpLocks/>
            <a:stCxn id="24" idx="4"/>
          </p:cNvCxnSpPr>
          <p:nvPr/>
        </p:nvCxnSpPr>
        <p:spPr>
          <a:xfrm flipH="1">
            <a:off x="7770334" y="5961474"/>
            <a:ext cx="11949" cy="439326"/>
          </a:xfrm>
          <a:prstGeom prst="straightConnector1">
            <a:avLst/>
          </a:prstGeom>
          <a:ln w="412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C8240F-801C-8A4E-B0FA-43A4CA328C80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>
            <a:off x="5904259" y="4657971"/>
            <a:ext cx="937903" cy="5365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BC5268-534C-7F47-A322-E7DA665B4401}"/>
              </a:ext>
            </a:extLst>
          </p:cNvPr>
          <p:cNvCxnSpPr>
            <a:cxnSpLocks/>
            <a:stCxn id="10" idx="6"/>
            <a:endCxn id="14" idx="1"/>
          </p:cNvCxnSpPr>
          <p:nvPr/>
        </p:nvCxnSpPr>
        <p:spPr>
          <a:xfrm>
            <a:off x="5901531" y="748197"/>
            <a:ext cx="838038" cy="753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F79999-9CDA-5D4F-B6F4-7D19F4C37DE5}"/>
              </a:ext>
            </a:extLst>
          </p:cNvPr>
          <p:cNvCxnSpPr>
            <a:cxnSpLocks/>
            <a:stCxn id="6" idx="5"/>
            <a:endCxn id="12" idx="2"/>
          </p:cNvCxnSpPr>
          <p:nvPr/>
        </p:nvCxnSpPr>
        <p:spPr>
          <a:xfrm>
            <a:off x="2327993" y="2122664"/>
            <a:ext cx="914474" cy="8264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F4ABC4E-0B38-A14F-A155-298F9FFE6A30}"/>
              </a:ext>
            </a:extLst>
          </p:cNvPr>
          <p:cNvCxnSpPr>
            <a:cxnSpLocks/>
            <a:stCxn id="16" idx="7"/>
            <a:endCxn id="22" idx="2"/>
          </p:cNvCxnSpPr>
          <p:nvPr/>
        </p:nvCxnSpPr>
        <p:spPr>
          <a:xfrm flipV="1">
            <a:off x="2427657" y="4657971"/>
            <a:ext cx="817539" cy="4389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81D6862-E8F3-4445-AC4C-FAB9CA9132BD}"/>
              </a:ext>
            </a:extLst>
          </p:cNvPr>
          <p:cNvCxnSpPr>
            <a:cxnSpLocks/>
            <a:stCxn id="20" idx="6"/>
            <a:endCxn id="24" idx="3"/>
          </p:cNvCxnSpPr>
          <p:nvPr/>
        </p:nvCxnSpPr>
        <p:spPr>
          <a:xfrm flipV="1">
            <a:off x="5883404" y="5829888"/>
            <a:ext cx="958758" cy="397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B384A8E-C23B-5A4A-B97E-A6A669616CF2}"/>
              </a:ext>
            </a:extLst>
          </p:cNvPr>
          <p:cNvCxnSpPr>
            <a:cxnSpLocks/>
            <a:stCxn id="12" idx="6"/>
            <a:endCxn id="14" idx="3"/>
          </p:cNvCxnSpPr>
          <p:nvPr/>
        </p:nvCxnSpPr>
        <p:spPr>
          <a:xfrm flipV="1">
            <a:off x="5901530" y="2136652"/>
            <a:ext cx="838039" cy="8124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6">
            <a:extLst>
              <a:ext uri="{FF2B5EF4-FFF2-40B4-BE49-F238E27FC236}">
                <a16:creationId xmlns:a16="http://schemas.microsoft.com/office/drawing/2014/main" id="{2D5F39A0-9DC2-1F4A-8C2D-B5F6E7493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1" name="Rectangle 74">
            <a:extLst>
              <a:ext uri="{FF2B5EF4-FFF2-40B4-BE49-F238E27FC236}">
                <a16:creationId xmlns:a16="http://schemas.microsoft.com/office/drawing/2014/main" id="{69B1E06C-F191-314A-B698-A5CE71620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2B9FC35-E182-014E-AF6B-FAFFE14581A1}"/>
              </a:ext>
            </a:extLst>
          </p:cNvPr>
          <p:cNvSpPr txBox="1"/>
          <p:nvPr/>
        </p:nvSpPr>
        <p:spPr>
          <a:xfrm>
            <a:off x="1327239" y="1044304"/>
            <a:ext cx="659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</a:rPr>
              <a:t>move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953E8A-84B5-2C48-81AE-086D7DC4CE67}"/>
              </a:ext>
            </a:extLst>
          </p:cNvPr>
          <p:cNvSpPr txBox="1"/>
          <p:nvPr/>
        </p:nvSpPr>
        <p:spPr>
          <a:xfrm>
            <a:off x="2661032" y="216268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3236E26-C344-F040-B844-ACD3E97EC5F9}"/>
              </a:ext>
            </a:extLst>
          </p:cNvPr>
          <p:cNvSpPr txBox="1"/>
          <p:nvPr/>
        </p:nvSpPr>
        <p:spPr>
          <a:xfrm>
            <a:off x="2757192" y="982089"/>
            <a:ext cx="70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16153B2-9395-AF4F-9260-7DA15493BD06}"/>
              </a:ext>
            </a:extLst>
          </p:cNvPr>
          <p:cNvSpPr txBox="1"/>
          <p:nvPr/>
        </p:nvSpPr>
        <p:spPr>
          <a:xfrm>
            <a:off x="5547939" y="2179323"/>
            <a:ext cx="70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C16A0BF-40F1-6D40-9EC5-94EAF5627211}"/>
              </a:ext>
            </a:extLst>
          </p:cNvPr>
          <p:cNvSpPr txBox="1"/>
          <p:nvPr/>
        </p:nvSpPr>
        <p:spPr>
          <a:xfrm>
            <a:off x="5680531" y="98208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lock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C82F8F-931D-7443-8505-C99545B1D9CF}"/>
              </a:ext>
            </a:extLst>
          </p:cNvPr>
          <p:cNvSpPr txBox="1"/>
          <p:nvPr/>
        </p:nvSpPr>
        <p:spPr>
          <a:xfrm>
            <a:off x="7847444" y="2601332"/>
            <a:ext cx="106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 +=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CAC718B-C036-214D-A762-ECE2C6ADE4C5}"/>
              </a:ext>
            </a:extLst>
          </p:cNvPr>
          <p:cNvSpPr txBox="1"/>
          <p:nvPr/>
        </p:nvSpPr>
        <p:spPr>
          <a:xfrm>
            <a:off x="2717404" y="4821601"/>
            <a:ext cx="7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!move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4DBBCDA-FDD9-BC4E-AA82-E309F23A5E02}"/>
              </a:ext>
            </a:extLst>
          </p:cNvPr>
          <p:cNvSpPr txBox="1"/>
          <p:nvPr/>
        </p:nvSpPr>
        <p:spPr>
          <a:xfrm>
            <a:off x="2725296" y="5654029"/>
            <a:ext cx="63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727E3E0-FE7F-B444-B2A2-FA1B823292B0}"/>
              </a:ext>
            </a:extLst>
          </p:cNvPr>
          <p:cNvSpPr txBox="1"/>
          <p:nvPr/>
        </p:nvSpPr>
        <p:spPr>
          <a:xfrm>
            <a:off x="5730938" y="4847409"/>
            <a:ext cx="63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!lock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37BE126-6E9D-504E-94F4-84284A5494B6}"/>
              </a:ext>
            </a:extLst>
          </p:cNvPr>
          <p:cNvSpPr txBox="1"/>
          <p:nvPr/>
        </p:nvSpPr>
        <p:spPr>
          <a:xfrm>
            <a:off x="5739555" y="5713859"/>
            <a:ext cx="78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!move</a:t>
            </a:r>
          </a:p>
        </p:txBody>
      </p:sp>
      <p:sp>
        <p:nvSpPr>
          <p:cNvPr id="179" name="Oval 12">
            <a:extLst>
              <a:ext uri="{FF2B5EF4-FFF2-40B4-BE49-F238E27FC236}">
                <a16:creationId xmlns:a16="http://schemas.microsoft.com/office/drawing/2014/main" id="{603FDF69-6D9D-3047-90A0-A55C6197C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158" y="3398404"/>
            <a:ext cx="2659062" cy="898525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trainMoving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doorLock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controllerMovePresent</a:t>
            </a:r>
            <a:endParaRPr kumimoji="0" lang="en-US" altLang="sv-S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0" name="Oval 21">
            <a:extLst>
              <a:ext uri="{FF2B5EF4-FFF2-40B4-BE49-F238E27FC236}">
                <a16:creationId xmlns:a16="http://schemas.microsoft.com/office/drawing/2014/main" id="{82F9A40F-5FCE-E44F-9E2A-0CC9973A2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735" y="6375637"/>
            <a:ext cx="743197" cy="351857"/>
          </a:xfrm>
          <a:prstGeom prst="ellipse">
            <a:avLst/>
          </a:prstGeom>
          <a:noFill/>
          <a:ln w="12700">
            <a:solidFill>
              <a:srgbClr val="1F376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v-SE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7028EC7-7DAB-0049-A042-CF3A096C45E4}"/>
              </a:ext>
            </a:extLst>
          </p:cNvPr>
          <p:cNvSpPr txBox="1"/>
          <p:nvPr/>
        </p:nvSpPr>
        <p:spPr>
          <a:xfrm>
            <a:off x="7578540" y="6375637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cxnSp>
        <p:nvCxnSpPr>
          <p:cNvPr id="198" name="Curved Connector 197">
            <a:extLst>
              <a:ext uri="{FF2B5EF4-FFF2-40B4-BE49-F238E27FC236}">
                <a16:creationId xmlns:a16="http://schemas.microsoft.com/office/drawing/2014/main" id="{FB5E0758-BAD0-5A43-BD0D-6D59D6BF026F}"/>
              </a:ext>
            </a:extLst>
          </p:cNvPr>
          <p:cNvCxnSpPr>
            <a:cxnSpLocks/>
            <a:stCxn id="179" idx="2"/>
            <a:endCxn id="16" idx="0"/>
          </p:cNvCxnSpPr>
          <p:nvPr/>
        </p:nvCxnSpPr>
        <p:spPr>
          <a:xfrm rot="10800000" flipV="1">
            <a:off x="1487538" y="3847667"/>
            <a:ext cx="4862621" cy="111997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C96BBBC-2B5A-4644-AE1A-7343A6F96E03}"/>
              </a:ext>
            </a:extLst>
          </p:cNvPr>
          <p:cNvSpPr txBox="1"/>
          <p:nvPr/>
        </p:nvSpPr>
        <p:spPr>
          <a:xfrm>
            <a:off x="3219373" y="3762302"/>
            <a:ext cx="727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00B050"/>
                </a:solidFill>
              </a:rPr>
              <a:t>!move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B541C3E-4261-C84C-92A3-F6C0E4951D2F}"/>
              </a:ext>
            </a:extLst>
          </p:cNvPr>
          <p:cNvSpPr txBox="1"/>
          <p:nvPr/>
        </p:nvSpPr>
        <p:spPr>
          <a:xfrm>
            <a:off x="7942572" y="5991725"/>
            <a:ext cx="1067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 += 1</a:t>
            </a:r>
          </a:p>
          <a:p>
            <a:r>
              <a:rPr lang="en-US" b="1" dirty="0">
                <a:solidFill>
                  <a:srgbClr val="0070C0"/>
                </a:solidFill>
              </a:rPr>
              <a:t>1&gt;&gt;2</a:t>
            </a:r>
          </a:p>
        </p:txBody>
      </p:sp>
      <p:sp>
        <p:nvSpPr>
          <p:cNvPr id="205" name="Title 1">
            <a:extLst>
              <a:ext uri="{FF2B5EF4-FFF2-40B4-BE49-F238E27FC236}">
                <a16:creationId xmlns:a16="http://schemas.microsoft.com/office/drawing/2014/main" id="{449AF67A-B1E4-A441-9FB6-1F1F8A30FB63}"/>
              </a:ext>
            </a:extLst>
          </p:cNvPr>
          <p:cNvSpPr txBox="1">
            <a:spLocks/>
          </p:cNvSpPr>
          <p:nvPr/>
        </p:nvSpPr>
        <p:spPr>
          <a:xfrm>
            <a:off x="5432634" y="-28145"/>
            <a:ext cx="3749465" cy="555638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More Readable State Sapce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E0F7965E-E060-DA44-8EFC-2C9D05C6A876}"/>
              </a:ext>
            </a:extLst>
          </p:cNvPr>
          <p:cNvSpPr txBox="1"/>
          <p:nvPr/>
        </p:nvSpPr>
        <p:spPr>
          <a:xfrm>
            <a:off x="38750" y="2469557"/>
            <a:ext cx="3035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Event and </a:t>
            </a:r>
            <a:r>
              <a:rPr lang="en-US" b="1" dirty="0">
                <a:solidFill>
                  <a:srgbClr val="C00000"/>
                </a:solidFill>
              </a:rPr>
              <a:t>time</a:t>
            </a:r>
            <a:r>
              <a:rPr lang="en-US" b="1" dirty="0"/>
              <a:t> transitions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External</a:t>
            </a:r>
            <a:r>
              <a:rPr lang="en-US" b="1" dirty="0"/>
              <a:t>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Shift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Different semantics and implementation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40840934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DEFB-94D6-E149-9020-1DAAA81B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0919-EF21-8C46-A025-058FA76A6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25"/>
            <a:ext cx="4038600" cy="655995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target</a:t>
            </a:r>
            <a:r>
              <a:rPr lang="en-US" sz="1600" b="1" dirty="0"/>
              <a:t> C;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reactor</a:t>
            </a:r>
            <a:r>
              <a:rPr lang="en-US" sz="1600" b="1" dirty="0"/>
              <a:t> Controller {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output</a:t>
            </a:r>
            <a:r>
              <a:rPr lang="en-US" sz="1600" b="1" dirty="0"/>
              <a:t> lock:bool;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output</a:t>
            </a:r>
            <a:r>
              <a:rPr lang="en-US" sz="1600" b="1" dirty="0"/>
              <a:t> move:bool;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physical action</a:t>
            </a:r>
            <a:r>
              <a:rPr lang="en-US" sz="1600" b="1" dirty="0"/>
              <a:t>  external_move: bool;</a:t>
            </a:r>
          </a:p>
          <a:p>
            <a:pPr marL="0" indent="0">
              <a:buNone/>
            </a:pPr>
            <a:r>
              <a:rPr lang="en-US" sz="1600" b="1" dirty="0"/>
              <a:t>        initialize {=</a:t>
            </a:r>
          </a:p>
          <a:p>
            <a:pPr marL="0" indent="0">
              <a:buNone/>
            </a:pPr>
            <a:r>
              <a:rPr lang="en-US" sz="1600" b="1" dirty="0"/>
              <a:t>             ... Set up sensing   =}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reaction</a:t>
            </a:r>
            <a:r>
              <a:rPr lang="en-US" sz="1600" b="1" dirty="0"/>
              <a:t>(external_move)-&gt; {=</a:t>
            </a:r>
          </a:p>
          <a:p>
            <a:pPr marL="0" indent="0">
              <a:buNone/>
            </a:pPr>
            <a:r>
              <a:rPr lang="en-US" sz="1600" b="1" dirty="0"/>
              <a:t>      set(lock, true); set(move, true);</a:t>
            </a:r>
          </a:p>
          <a:p>
            <a:pPr marL="0" indent="0">
              <a:buNone/>
            </a:pPr>
            <a:r>
              <a:rPr lang="en-US" sz="1600" b="1" dirty="0"/>
              <a:t>   =}</a:t>
            </a:r>
          </a:p>
          <a:p>
            <a:pPr marL="0" indent="0">
              <a:buNone/>
            </a:pPr>
            <a:r>
              <a:rPr lang="en-US" sz="1600" b="1" dirty="0"/>
              <a:t>}</a:t>
            </a: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reactor</a:t>
            </a:r>
            <a:r>
              <a:rPr lang="en-US" sz="1600" b="1" dirty="0"/>
              <a:t> Door {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input</a:t>
            </a:r>
            <a:r>
              <a:rPr lang="en-US" sz="1600" b="1" dirty="0"/>
              <a:t> lock:bool;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input</a:t>
            </a:r>
            <a:r>
              <a:rPr lang="en-US" sz="1600" b="1" dirty="0"/>
              <a:t> open:bool;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state</a:t>
            </a:r>
            <a:r>
              <a:rPr lang="en-US" sz="1600" b="1" dirty="0"/>
              <a:t> locked:bool(false);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reaction</a:t>
            </a:r>
            <a:r>
              <a:rPr lang="en-US" sz="1600" b="1" dirty="0"/>
              <a:t>(lock) {=</a:t>
            </a:r>
          </a:p>
          <a:p>
            <a:pPr marL="0" indent="0">
              <a:buNone/>
            </a:pPr>
            <a:r>
              <a:rPr lang="en-US" sz="1600" b="1" dirty="0"/>
              <a:t>       self-&gt;locked = lock;</a:t>
            </a:r>
          </a:p>
          <a:p>
            <a:pPr marL="0" indent="0">
              <a:buNone/>
            </a:pPr>
            <a:r>
              <a:rPr lang="en-US" sz="1600" b="1" dirty="0"/>
              <a:t>   =}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   reaction</a:t>
            </a:r>
            <a:r>
              <a:rPr lang="en-US" sz="1600" b="1" dirty="0">
                <a:highlight>
                  <a:srgbClr val="FFFF00"/>
                </a:highlight>
              </a:rPr>
              <a:t>(open) {=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FFFF00"/>
                </a:highlight>
              </a:rPr>
              <a:t>       if (!self-&gt;locked) { Actuate}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FFFF00"/>
                </a:highlight>
              </a:rPr>
              <a:t>   =}</a:t>
            </a:r>
          </a:p>
          <a:p>
            <a:pPr marL="0" indent="0">
              <a:buNone/>
            </a:pPr>
            <a:r>
              <a:rPr lang="en-US" sz="1600" b="1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5F31A-8B55-034B-8BE6-9E6FE5A74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9026"/>
            <a:ext cx="4038600" cy="6343850"/>
          </a:xfrm>
          <a:ln>
            <a:solidFill>
              <a:schemeClr val="dk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reactor</a:t>
            </a:r>
            <a:r>
              <a:rPr lang="en-US" sz="1600" b="1" dirty="0"/>
              <a:t> Train {</a:t>
            </a:r>
          </a:p>
          <a:p>
            <a:pPr marL="0" indent="0">
              <a:buNone/>
            </a:pPr>
            <a:r>
              <a:rPr lang="en-US" sz="1600" b="1" dirty="0"/>
              <a:t>  …</a:t>
            </a:r>
          </a:p>
          <a:p>
            <a:pPr marL="0" indent="0">
              <a:buNone/>
            </a:pPr>
            <a:r>
              <a:rPr lang="en-US" sz="1600" b="1" dirty="0"/>
              <a:t>}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reactor</a:t>
            </a:r>
            <a:r>
              <a:rPr lang="en-US" sz="1600" b="1" dirty="0">
                <a:highlight>
                  <a:srgbClr val="FFFF00"/>
                </a:highlight>
              </a:rPr>
              <a:t> Button </a:t>
            </a:r>
            <a:r>
              <a:rPr lang="en-US" sz="1600" b="1" dirty="0"/>
              <a:t>{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   output</a:t>
            </a:r>
            <a:r>
              <a:rPr lang="en-US" sz="1600" b="1" dirty="0"/>
              <a:t> open: bool;</a:t>
            </a:r>
          </a:p>
          <a:p>
            <a:pPr marL="0" indent="0">
              <a:buNone/>
            </a:pPr>
            <a:r>
              <a:rPr lang="en-US" sz="1600" b="1" dirty="0">
                <a:highlight>
                  <a:srgbClr val="FFFF00"/>
                </a:highlight>
              </a:rPr>
              <a:t>   </a:t>
            </a:r>
            <a:r>
              <a:rPr lang="en-US" sz="1600" b="1" dirty="0">
                <a:solidFill>
                  <a:srgbClr val="C00000"/>
                </a:solidFill>
                <a:highlight>
                  <a:srgbClr val="FFFF00"/>
                </a:highlight>
              </a:rPr>
              <a:t>physical action</a:t>
            </a:r>
            <a:r>
              <a:rPr lang="en-US" sz="1600" b="1" dirty="0">
                <a:highlight>
                  <a:srgbClr val="FFFF00"/>
                </a:highlight>
              </a:rPr>
              <a:t>  button</a:t>
            </a:r>
            <a:r>
              <a:rPr lang="en-US" sz="1600" b="1" dirty="0"/>
              <a:t>: bool;</a:t>
            </a:r>
          </a:p>
          <a:p>
            <a:pPr marL="0" indent="0">
              <a:buNone/>
            </a:pPr>
            <a:r>
              <a:rPr lang="en-US" sz="1600" b="1" dirty="0"/>
              <a:t>      initialize {=</a:t>
            </a:r>
          </a:p>
          <a:p>
            <a:pPr marL="0" indent="0">
              <a:buNone/>
            </a:pPr>
            <a:r>
              <a:rPr lang="en-US" sz="1600" b="1" dirty="0"/>
              <a:t>          ... Set up sensing   =}</a:t>
            </a:r>
          </a:p>
          <a:p>
            <a:pPr marL="0" indent="0">
              <a:buNone/>
            </a:pPr>
            <a:r>
              <a:rPr lang="en-US" sz="1600" b="1" dirty="0"/>
              <a:t>   </a:t>
            </a:r>
            <a:r>
              <a:rPr lang="en-US" sz="1600" b="1" dirty="0">
                <a:solidFill>
                  <a:srgbClr val="C00000"/>
                </a:solidFill>
              </a:rPr>
              <a:t>reaction</a:t>
            </a:r>
            <a:r>
              <a:rPr lang="en-US" sz="1600" b="1" dirty="0"/>
              <a:t>(button)-&gt; open {=</a:t>
            </a:r>
          </a:p>
          <a:p>
            <a:pPr marL="0" indent="0">
              <a:buNone/>
            </a:pPr>
            <a:r>
              <a:rPr lang="en-US" sz="1600" b="1" dirty="0"/>
              <a:t>        set(open, true); </a:t>
            </a:r>
          </a:p>
          <a:p>
            <a:pPr marL="0" indent="0">
              <a:buNone/>
            </a:pPr>
            <a:r>
              <a:rPr lang="en-US" sz="1600" b="1" dirty="0"/>
              <a:t>   =}</a:t>
            </a:r>
          </a:p>
          <a:p>
            <a:pPr marL="0" indent="0">
              <a:buNone/>
            </a:pPr>
            <a:r>
              <a:rPr lang="en-US" sz="1600" b="1" dirty="0"/>
              <a:t>}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reactor</a:t>
            </a:r>
            <a:r>
              <a:rPr lang="en-US" sz="1600" b="1" dirty="0"/>
              <a:t> Main {</a:t>
            </a:r>
          </a:p>
          <a:p>
            <a:pPr marL="0" indent="0">
              <a:buNone/>
            </a:pPr>
            <a:r>
              <a:rPr lang="en-US" sz="1600" b="1" dirty="0"/>
              <a:t>  …</a:t>
            </a:r>
          </a:p>
          <a:p>
            <a:pPr marL="0" indent="0">
              <a:buNone/>
            </a:pPr>
            <a:r>
              <a:rPr lang="en-US" sz="1600" b="1" dirty="0"/>
              <a:t>}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1C9C9-43A6-F04A-B220-05C1ACCB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EB92F-A1C4-5E4B-93B2-D52426ED3E8A}" type="slidenum">
              <a:rPr lang="en-US" smtClean="0"/>
              <a:t>77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91B6A8-8993-E442-9684-42025591E1B7}"/>
              </a:ext>
            </a:extLst>
          </p:cNvPr>
          <p:cNvSpPr txBox="1">
            <a:spLocks/>
          </p:cNvSpPr>
          <p:nvPr/>
        </p:nvSpPr>
        <p:spPr>
          <a:xfrm>
            <a:off x="2476500" y="0"/>
            <a:ext cx="4140199" cy="526736"/>
          </a:xfrm>
          <a:prstGeom prst="rect">
            <a:avLst/>
          </a:prstGeom>
          <a:solidFill>
            <a:srgbClr val="111366"/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Lingua Franca code with Passenger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9AD1ED-3665-3A45-8A18-13405A090406}"/>
              </a:ext>
            </a:extLst>
          </p:cNvPr>
          <p:cNvSpPr/>
          <p:nvPr/>
        </p:nvSpPr>
        <p:spPr>
          <a:xfrm>
            <a:off x="7081760" y="5907869"/>
            <a:ext cx="1587500" cy="5207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FB7A27D-ACC1-0A40-9515-3179D84D8046}"/>
              </a:ext>
            </a:extLst>
          </p:cNvPr>
          <p:cNvSpPr/>
          <p:nvPr/>
        </p:nvSpPr>
        <p:spPr>
          <a:xfrm>
            <a:off x="7069060" y="4813299"/>
            <a:ext cx="1587500" cy="937009"/>
          </a:xfrm>
          <a:prstGeom prst="roundRect">
            <a:avLst/>
          </a:prstGeom>
          <a:gradFill>
            <a:gsLst>
              <a:gs pos="93000">
                <a:schemeClr val="bg1">
                  <a:lumMod val="85000"/>
                </a:schemeClr>
              </a:gs>
              <a:gs pos="0">
                <a:schemeClr val="bg1">
                  <a:lumMod val="65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F497F7A-D2D3-6547-842C-DF46ADF2BF9E}"/>
              </a:ext>
            </a:extLst>
          </p:cNvPr>
          <p:cNvSpPr/>
          <p:nvPr/>
        </p:nvSpPr>
        <p:spPr>
          <a:xfrm>
            <a:off x="4981605" y="5142400"/>
            <a:ext cx="1587500" cy="1144100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E355B3-C041-9244-B533-B6A3F8EA6760}"/>
              </a:ext>
            </a:extLst>
          </p:cNvPr>
          <p:cNvCxnSpPr>
            <a:cxnSpLocks/>
          </p:cNvCxnSpPr>
          <p:nvPr/>
        </p:nvCxnSpPr>
        <p:spPr>
          <a:xfrm>
            <a:off x="6569105" y="6111897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B295C9-CC24-2747-9DA3-1FCE9F42C9DA}"/>
              </a:ext>
            </a:extLst>
          </p:cNvPr>
          <p:cNvCxnSpPr>
            <a:cxnSpLocks/>
          </p:cNvCxnSpPr>
          <p:nvPr/>
        </p:nvCxnSpPr>
        <p:spPr>
          <a:xfrm>
            <a:off x="6558988" y="5550305"/>
            <a:ext cx="522772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5A7DF4-E949-3C4E-940E-3DB7C1A25C49}"/>
              </a:ext>
            </a:extLst>
          </p:cNvPr>
          <p:cNvSpPr txBox="1"/>
          <p:nvPr/>
        </p:nvSpPr>
        <p:spPr>
          <a:xfrm>
            <a:off x="6533588" y="552367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ABB27-F255-024C-BE3D-87197A65E987}"/>
              </a:ext>
            </a:extLst>
          </p:cNvPr>
          <p:cNvSpPr txBox="1"/>
          <p:nvPr/>
        </p:nvSpPr>
        <p:spPr>
          <a:xfrm>
            <a:off x="6449966" y="6108644"/>
            <a:ext cx="7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0FEB62-0588-E642-A32B-6D3523646647}"/>
              </a:ext>
            </a:extLst>
          </p:cNvPr>
          <p:cNvCxnSpPr>
            <a:cxnSpLocks/>
          </p:cNvCxnSpPr>
          <p:nvPr/>
        </p:nvCxnSpPr>
        <p:spPr>
          <a:xfrm>
            <a:off x="4486305" y="5870597"/>
            <a:ext cx="512655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7C1330-E994-E446-BAD5-CFBD0D26DCA0}"/>
              </a:ext>
            </a:extLst>
          </p:cNvPr>
          <p:cNvSpPr txBox="1"/>
          <p:nvPr/>
        </p:nvSpPr>
        <p:spPr>
          <a:xfrm>
            <a:off x="4264357" y="5940453"/>
            <a:ext cx="71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move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AD-E366-DE47-ABFA-A03770F621E2}"/>
              </a:ext>
            </a:extLst>
          </p:cNvPr>
          <p:cNvCxnSpPr>
            <a:cxnSpLocks/>
          </p:cNvCxnSpPr>
          <p:nvPr/>
        </p:nvCxnSpPr>
        <p:spPr>
          <a:xfrm>
            <a:off x="6564962" y="5274059"/>
            <a:ext cx="512655" cy="0"/>
          </a:xfrm>
          <a:prstGeom prst="straightConnector1">
            <a:avLst/>
          </a:prstGeom>
          <a:ln w="31750">
            <a:solidFill>
              <a:srgbClr val="06173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F7A8D61-7B98-AF49-8F1D-CD53E214752A}"/>
              </a:ext>
            </a:extLst>
          </p:cNvPr>
          <p:cNvSpPr txBox="1"/>
          <p:nvPr/>
        </p:nvSpPr>
        <p:spPr>
          <a:xfrm>
            <a:off x="6462517" y="518383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2CB7B0-662B-4A4D-8E8D-0F170BAF190E}"/>
              </a:ext>
            </a:extLst>
          </p:cNvPr>
          <p:cNvCxnSpPr>
            <a:cxnSpLocks/>
          </p:cNvCxnSpPr>
          <p:nvPr/>
        </p:nvCxnSpPr>
        <p:spPr>
          <a:xfrm>
            <a:off x="6336570" y="4855991"/>
            <a:ext cx="702250" cy="40086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D5D8BA-7DA8-7544-88F4-DF6957157250}"/>
              </a:ext>
            </a:extLst>
          </p:cNvPr>
          <p:cNvSpPr txBox="1"/>
          <p:nvPr/>
        </p:nvSpPr>
        <p:spPr>
          <a:xfrm>
            <a:off x="6434390" y="4529921"/>
            <a:ext cx="71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9732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6" y="149025"/>
            <a:ext cx="8872538" cy="11430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Edward Lee:</a:t>
            </a:r>
            <a:br>
              <a:rPr lang="en-US" sz="3600" dirty="0"/>
            </a:br>
            <a:r>
              <a:rPr lang="en-US" sz="3600" dirty="0"/>
              <a:t>Questions That can be Addressed by Lingua-Franca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5" name="Picture 4" descr="SensorActuat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53" y="2339617"/>
            <a:ext cx="6520598" cy="2151797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Oval 5"/>
          <p:cNvSpPr/>
          <p:nvPr/>
        </p:nvSpPr>
        <p:spPr>
          <a:xfrm>
            <a:off x="1433523" y="1964885"/>
            <a:ext cx="1546832" cy="2784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288214" y="4677312"/>
            <a:ext cx="2194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What combinations of periodic, sporadic, behaviors are feasible?</a:t>
            </a:r>
          </a:p>
        </p:txBody>
      </p:sp>
      <p:sp>
        <p:nvSpPr>
          <p:cNvPr id="8" name="Oval 7"/>
          <p:cNvSpPr/>
          <p:nvPr/>
        </p:nvSpPr>
        <p:spPr>
          <a:xfrm>
            <a:off x="3467757" y="1956724"/>
            <a:ext cx="1546832" cy="2784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/>
          <p:cNvSpPr txBox="1"/>
          <p:nvPr/>
        </p:nvSpPr>
        <p:spPr>
          <a:xfrm>
            <a:off x="2628769" y="4741340"/>
            <a:ext cx="20987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do execution times affect feasibility? How can we know execution times?</a:t>
            </a:r>
          </a:p>
        </p:txBody>
      </p:sp>
      <p:sp>
        <p:nvSpPr>
          <p:cNvPr id="10" name="Oval 9"/>
          <p:cNvSpPr/>
          <p:nvPr/>
        </p:nvSpPr>
        <p:spPr>
          <a:xfrm>
            <a:off x="5344488" y="1956724"/>
            <a:ext cx="1546832" cy="2784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4727562" y="4741340"/>
            <a:ext cx="24597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do we get repeatable and testable behavior even when communication is across networks?</a:t>
            </a:r>
          </a:p>
        </p:txBody>
      </p:sp>
      <p:sp>
        <p:nvSpPr>
          <p:cNvPr id="12" name="Oval 11"/>
          <p:cNvSpPr/>
          <p:nvPr/>
        </p:nvSpPr>
        <p:spPr>
          <a:xfrm>
            <a:off x="7089393" y="1975243"/>
            <a:ext cx="1546832" cy="278461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7170454" y="4741341"/>
            <a:ext cx="1973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How do we specify, ensure, and enforce deadlines?</a:t>
            </a:r>
          </a:p>
        </p:txBody>
      </p:sp>
    </p:spTree>
    <p:extLst>
      <p:ext uri="{BB962C8B-B14F-4D97-AF65-F5344CB8AC3E}">
        <p14:creationId xmlns:p14="http://schemas.microsoft.com/office/powerpoint/2010/main" val="200588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984F-5EFC-0748-963F-FA2B08DC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39AA3-6DE7-C84C-BA3A-F33EA1C3E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For publications, see</a:t>
            </a:r>
          </a:p>
          <a:p>
            <a:pPr marL="0" indent="0">
              <a:buNone/>
            </a:pPr>
            <a:r>
              <a:rPr lang="en-US" noProof="0" dirty="0">
                <a:hlinkClick r:id="rId3"/>
              </a:rPr>
              <a:t>http://rebeca-lang.org/publications</a:t>
            </a:r>
            <a:r>
              <a:rPr lang="en-US" noProof="0" dirty="0"/>
              <a:t> 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For projects, see</a:t>
            </a:r>
          </a:p>
          <a:p>
            <a:pPr marL="0" indent="0">
              <a:buNone/>
            </a:pPr>
            <a:r>
              <a:rPr lang="en-US" noProof="0" dirty="0">
                <a:hlinkClick r:id="rId4"/>
              </a:rPr>
              <a:t>http://rebeca-lang.org/projects</a:t>
            </a:r>
            <a:endParaRPr lang="en-US" noProof="0" dirty="0"/>
          </a:p>
          <a:p>
            <a:endParaRPr lang="en-US" noProof="0" dirty="0"/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87F85-66A3-3647-9427-DF2B1EF56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8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90600"/>
            <a:ext cx="4191000" cy="5715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0070C0"/>
                </a:solidFill>
              </a:rPr>
              <a:t>reactiveclass Router</a:t>
            </a:r>
            <a:r>
              <a:rPr lang="en-US" sz="1800"/>
              <a:t>{</a:t>
            </a:r>
          </a:p>
          <a:p>
            <a:pPr marL="0" indent="0">
              <a:buNone/>
            </a:pPr>
            <a:r>
              <a:rPr lang="en-US" sz="1800"/>
              <a:t>     </a:t>
            </a:r>
            <a:r>
              <a:rPr lang="en-US" sz="1800" b="1"/>
              <a:t>knownrebecs</a:t>
            </a:r>
            <a:r>
              <a:rPr lang="en-US" sz="1800"/>
              <a:t> </a:t>
            </a:r>
          </a:p>
          <a:p>
            <a:pPr marL="0" indent="0">
              <a:buNone/>
            </a:pPr>
            <a:r>
              <a:rPr lang="en-US" sz="1800"/>
              <a:t>         {Router[4] neighbor, Core myCore} </a:t>
            </a:r>
          </a:p>
          <a:p>
            <a:pPr marL="0" indent="0">
              <a:buNone/>
            </a:pPr>
            <a:r>
              <a:rPr lang="en-US" sz="1800"/>
              <a:t>     </a:t>
            </a:r>
            <a:r>
              <a:rPr lang="en-US" sz="1800" b="1"/>
              <a:t>statevars</a:t>
            </a:r>
            <a:r>
              <a:rPr lang="en-US" sz="1800"/>
              <a:t>{int[4] buffer;}</a:t>
            </a:r>
          </a:p>
          <a:p>
            <a:pPr marL="0" indent="0">
              <a:buNone/>
            </a:pPr>
            <a:r>
              <a:rPr lang="en-US" sz="1800"/>
              <a:t>     </a:t>
            </a:r>
            <a:r>
              <a:rPr lang="en-US" sz="1800" b="1"/>
              <a:t>Router</a:t>
            </a:r>
            <a:r>
              <a:rPr lang="en-US" sz="1800"/>
              <a:t> (myId-row, myId-col) { …</a:t>
            </a:r>
          </a:p>
          <a:p>
            <a:pPr marL="0" indent="0">
              <a:buNone/>
            </a:pPr>
            <a:r>
              <a:rPr lang="en-US" sz="1800"/>
              <a:t>      }</a:t>
            </a:r>
          </a:p>
          <a:p>
            <a:pPr marL="0" indent="0">
              <a:buNone/>
            </a:pPr>
            <a:r>
              <a:rPr lang="en-US" sz="1800"/>
              <a:t>     </a:t>
            </a:r>
            <a:r>
              <a:rPr lang="en-US" sz="1800" b="1"/>
              <a:t>msgsrv</a:t>
            </a:r>
            <a:r>
              <a:rPr lang="en-US" sz="1800"/>
              <a:t> </a:t>
            </a:r>
            <a:r>
              <a:rPr lang="en-US" sz="1800">
                <a:solidFill>
                  <a:srgbClr val="C00000"/>
                </a:solidFill>
              </a:rPr>
              <a:t>reqSend</a:t>
            </a:r>
            <a:r>
              <a:rPr lang="en-US" sz="1800"/>
              <a:t>()  {</a:t>
            </a:r>
          </a:p>
          <a:p>
            <a:pPr marL="0" indent="0">
              <a:buNone/>
            </a:pPr>
            <a:r>
              <a:rPr lang="en-US" sz="1800"/>
              <a:t>          neighbor[x]. giveAck()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after(3);  </a:t>
            </a:r>
            <a:r>
              <a:rPr lang="en-US" sz="1800"/>
              <a:t> . . .   </a:t>
            </a:r>
          </a:p>
          <a:p>
            <a:pPr marL="0" indent="0">
              <a:buNone/>
            </a:pPr>
            <a:r>
              <a:rPr lang="en-US" sz="1800"/>
              <a:t>      }</a:t>
            </a:r>
          </a:p>
          <a:p>
            <a:pPr marL="0" indent="0">
              <a:buNone/>
            </a:pPr>
            <a:r>
              <a:rPr lang="en-US" sz="1800" b="1"/>
              <a:t>    msgsrv</a:t>
            </a:r>
            <a:r>
              <a:rPr lang="en-US" sz="1800"/>
              <a:t> </a:t>
            </a:r>
            <a:r>
              <a:rPr lang="en-US" sz="1800">
                <a:solidFill>
                  <a:srgbClr val="C00000"/>
                </a:solidFill>
              </a:rPr>
              <a:t>getAck</a:t>
            </a:r>
            <a:r>
              <a:rPr lang="en-US" sz="1800"/>
              <a:t>()  {</a:t>
            </a:r>
          </a:p>
          <a:p>
            <a:pPr marL="0" indent="0">
              <a:buNone/>
            </a:pPr>
            <a:r>
              <a:rPr lang="en-US" sz="1800"/>
              <a:t>        // receive ack from the receiver</a:t>
            </a:r>
          </a:p>
          <a:p>
            <a:pPr marL="0" indent="0">
              <a:buNone/>
            </a:pPr>
            <a:r>
              <a:rPr lang="en-US" sz="1800"/>
              <a:t>        // get ready for receiving the next packet</a:t>
            </a:r>
          </a:p>
          <a:p>
            <a:pPr marL="0" indent="0">
              <a:buNone/>
            </a:pPr>
            <a:r>
              <a:rPr lang="en-US" sz="1800"/>
              <a:t>        …</a:t>
            </a:r>
          </a:p>
          <a:p>
            <a:pPr marL="0" indent="0">
              <a:buNone/>
            </a:pPr>
            <a:r>
              <a:rPr lang="en-US" sz="1800"/>
              <a:t>      }</a:t>
            </a:r>
          </a:p>
          <a:p>
            <a:pPr marL="0" indent="0">
              <a:buNone/>
            </a:pPr>
            <a:r>
              <a:rPr lang="en-US" sz="1800" b="1">
                <a:latin typeface="Gill Sans MT" pitchFamily="34" charset="0"/>
              </a:rPr>
              <a:t>    msgsrv</a:t>
            </a:r>
            <a:r>
              <a:rPr lang="en-US" sz="1800">
                <a:latin typeface="Gill Sans MT" pitchFamily="34" charset="0"/>
              </a:rPr>
              <a:t> </a:t>
            </a:r>
            <a:r>
              <a:rPr lang="en-US" sz="1800">
                <a:solidFill>
                  <a:srgbClr val="C00000"/>
                </a:solidFill>
                <a:latin typeface="Gill Sans MT" pitchFamily="34" charset="0"/>
              </a:rPr>
              <a:t>giveAck</a:t>
            </a:r>
            <a:r>
              <a:rPr lang="en-US" sz="1800">
                <a:latin typeface="Gill Sans MT" pitchFamily="34" charset="0"/>
              </a:rPr>
              <a:t> (…) {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      //if the message is for my core use it</a:t>
            </a:r>
          </a:p>
          <a:p>
            <a:pPr marL="0" indent="0">
              <a:buNone/>
            </a:pPr>
            <a:r>
              <a:rPr lang="en-US" sz="1800"/>
              <a:t>      myCore.forMyCore()</a:t>
            </a:r>
          </a:p>
          <a:p>
            <a:pPr marL="0" indent="0">
              <a:buNone/>
            </a:pPr>
            <a:r>
              <a:rPr lang="en-US" sz="1800"/>
              <a:t>      //send ack to the sender</a:t>
            </a:r>
          </a:p>
          <a:p>
            <a:pPr marL="0" indent="0">
              <a:buNone/>
            </a:pPr>
            <a:r>
              <a:rPr lang="en-US" sz="1800"/>
              <a:t>      sender.getAck() </a:t>
            </a: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after(3);</a:t>
            </a:r>
            <a:r>
              <a:rPr lang="en-US" sz="1800"/>
              <a:t>  </a:t>
            </a:r>
          </a:p>
          <a:p>
            <a:pPr marL="0" indent="0">
              <a:buNone/>
            </a:pPr>
            <a:r>
              <a:rPr lang="en-US" sz="1800"/>
              <a:t>     // if not route it to the receiver …</a:t>
            </a:r>
          </a:p>
          <a:p>
            <a:pPr marL="0" indent="0">
              <a:buNone/>
            </a:pPr>
            <a:r>
              <a:rPr lang="en-US" sz="1800"/>
              <a:t>  } 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81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ASPIN: Rebeca abstract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0" y="1447800"/>
            <a:ext cx="1288751" cy="1333500"/>
          </a:xfrm>
          <a:prstGeom prst="wedgeRoundRectCallout">
            <a:avLst>
              <a:gd name="adj1" fmla="val 28407"/>
              <a:gd name="adj2" fmla="val -68070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Actor type and its message servers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3619500" y="2014330"/>
            <a:ext cx="1828800" cy="800100"/>
          </a:xfrm>
          <a:prstGeom prst="wedgeRoundRectCallout">
            <a:avLst>
              <a:gd name="adj1" fmla="val -64290"/>
              <a:gd name="adj2" fmla="val 46307"/>
              <a:gd name="adj3" fmla="val 16667"/>
            </a:avLst>
          </a:prstGeom>
          <a:solidFill>
            <a:schemeClr val="bg2">
              <a:lumMod val="90000"/>
              <a:alpha val="5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Asynchronous message sending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-152401" y="2971800"/>
            <a:ext cx="1441151" cy="685800"/>
          </a:xfrm>
          <a:prstGeom prst="wedgeRoundRectCallout">
            <a:avLst>
              <a:gd name="adj1" fmla="val 55345"/>
              <a:gd name="adj2" fmla="val -156895"/>
              <a:gd name="adj3" fmla="val 16667"/>
            </a:avLst>
          </a:prstGeom>
          <a:solidFill>
            <a:schemeClr val="bg2">
              <a:lumMod val="90000"/>
              <a:alpha val="39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Constructor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0" y="3657599"/>
            <a:ext cx="1136351" cy="838201"/>
          </a:xfrm>
          <a:prstGeom prst="wedgeRoundRectCallout">
            <a:avLst>
              <a:gd name="adj1" fmla="val 58144"/>
              <a:gd name="adj2" fmla="val -36452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 message server</a:t>
            </a:r>
          </a:p>
        </p:txBody>
      </p:sp>
      <p:pic>
        <p:nvPicPr>
          <p:cNvPr id="17" name="Picture 16" descr="Noc 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0"/>
            <a:ext cx="1600200" cy="12954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5032248" y="990600"/>
            <a:ext cx="4038600" cy="56388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Font typeface="Wingdings 2"/>
              <a:buNone/>
            </a:pPr>
            <a:r>
              <a:rPr lang="en-US" b="1">
                <a:solidFill>
                  <a:srgbClr val="0070C0"/>
                </a:solidFill>
              </a:rPr>
              <a:t>reactiveclass Core</a:t>
            </a:r>
            <a:r>
              <a:rPr lang="en-US"/>
              <a:t>{</a:t>
            </a:r>
          </a:p>
          <a:p>
            <a:pPr marL="0" indent="0">
              <a:buFont typeface="Wingdings 2"/>
              <a:buNone/>
            </a:pPr>
            <a:r>
              <a:rPr lang="en-US"/>
              <a:t>     </a:t>
            </a:r>
            <a:r>
              <a:rPr lang="en-US" b="1"/>
              <a:t>knownrebecs</a:t>
            </a:r>
            <a:r>
              <a:rPr lang="en-US"/>
              <a:t> {Router myRouter} </a:t>
            </a:r>
          </a:p>
          <a:p>
            <a:pPr marL="0" indent="0">
              <a:buFont typeface="Wingdings 2"/>
              <a:buNone/>
            </a:pPr>
            <a:r>
              <a:rPr lang="en-US"/>
              <a:t>     </a:t>
            </a:r>
            <a:r>
              <a:rPr lang="en-US" b="1"/>
              <a:t>statevars</a:t>
            </a:r>
            <a:r>
              <a:rPr lang="en-US"/>
              <a:t>{ …}</a:t>
            </a:r>
          </a:p>
          <a:p>
            <a:pPr marL="0" indent="0">
              <a:buFont typeface="Wingdings 2"/>
              <a:buNone/>
            </a:pPr>
            <a:r>
              <a:rPr lang="en-US"/>
              <a:t>     </a:t>
            </a:r>
            <a:r>
              <a:rPr lang="en-US" b="1"/>
              <a:t>Core</a:t>
            </a:r>
            <a:r>
              <a:rPr lang="en-US"/>
              <a:t> ( … ) {</a:t>
            </a:r>
          </a:p>
          <a:p>
            <a:pPr marL="0" indent="0">
              <a:buFont typeface="Wingdings 2"/>
              <a:buNone/>
            </a:pPr>
            <a:r>
              <a:rPr lang="en-US"/>
              <a:t>             ….</a:t>
            </a:r>
          </a:p>
          <a:p>
            <a:pPr marL="0" indent="0">
              <a:buFont typeface="Wingdings 2"/>
              <a:buNone/>
            </a:pPr>
            <a:r>
              <a:rPr lang="en-US"/>
              <a:t>     }</a:t>
            </a:r>
          </a:p>
          <a:p>
            <a:pPr marL="0" indent="0">
              <a:buFont typeface="Wingdings 2"/>
              <a:buNone/>
            </a:pPr>
            <a:r>
              <a:rPr lang="en-US"/>
              <a:t>     </a:t>
            </a:r>
            <a:r>
              <a:rPr lang="en-US" b="1"/>
              <a:t>msgsrv</a:t>
            </a:r>
            <a:r>
              <a:rPr lang="en-US"/>
              <a:t> </a:t>
            </a:r>
            <a:r>
              <a:rPr lang="en-US">
                <a:solidFill>
                  <a:srgbClr val="C00000"/>
                </a:solidFill>
              </a:rPr>
              <a:t>forMyCore</a:t>
            </a:r>
            <a:r>
              <a:rPr lang="en-US"/>
              <a:t>()  {</a:t>
            </a:r>
          </a:p>
          <a:p>
            <a:pPr marL="0" indent="0">
              <a:buFont typeface="Wingdings 2"/>
              <a:buNone/>
            </a:pPr>
            <a:r>
              <a:rPr lang="en-US"/>
              <a:t>         // get the Packet and use it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Wingdings 2"/>
              <a:buNone/>
            </a:pPr>
            <a:r>
              <a:rPr lang="en-US"/>
              <a:t>             . . .   </a:t>
            </a:r>
          </a:p>
          <a:p>
            <a:pPr marL="0" indent="0">
              <a:buFont typeface="Wingdings 2"/>
              <a:buNone/>
            </a:pPr>
            <a:r>
              <a:rPr lang="en-US"/>
              <a:t>      }</a:t>
            </a:r>
          </a:p>
          <a:p>
            <a:pPr marL="0" indent="0">
              <a:buFont typeface="Wingdings 2"/>
              <a:buNone/>
            </a:pPr>
            <a:r>
              <a:rPr lang="en-US" b="1">
                <a:solidFill>
                  <a:srgbClr val="0070C0"/>
                </a:solidFill>
              </a:rPr>
              <a:t>main</a:t>
            </a:r>
            <a:r>
              <a:rPr lang="en-US" b="1">
                <a:solidFill>
                  <a:schemeClr val="tx2"/>
                </a:solidFill>
              </a:rPr>
              <a:t>()</a:t>
            </a:r>
            <a:r>
              <a:rPr lang="en-US"/>
              <a:t>{</a:t>
            </a:r>
          </a:p>
          <a:p>
            <a:pPr marL="0" indent="0">
              <a:buFont typeface="Wingdings 2"/>
              <a:buNone/>
            </a:pPr>
            <a:r>
              <a:rPr lang="en-US"/>
              <a:t>     Router r00(r02,r10,r01,r20)(0,0);</a:t>
            </a:r>
          </a:p>
          <a:p>
            <a:pPr marL="0" indent="0">
              <a:buFont typeface="Wingdings 2"/>
              <a:buNone/>
            </a:pPr>
            <a:r>
              <a:rPr lang="en-US"/>
              <a:t>     Router r01(r00,r11,r02,r21)(0,1);</a:t>
            </a:r>
          </a:p>
          <a:p>
            <a:pPr marL="0" indent="0">
              <a:buFont typeface="Wingdings 2"/>
              <a:buNone/>
            </a:pPr>
            <a:r>
              <a:rPr lang="en-US"/>
              <a:t>       …</a:t>
            </a:r>
          </a:p>
          <a:p>
            <a:pPr marL="0" indent="0">
              <a:buFont typeface="Wingdings 2"/>
              <a:buNone/>
            </a:pPr>
            <a:r>
              <a:rPr lang="en-US"/>
              <a:t>     Core c00(r00)</a:t>
            </a:r>
          </a:p>
          <a:p>
            <a:pPr marL="0" indent="0">
              <a:buFont typeface="Wingdings 2"/>
              <a:buNone/>
            </a:pPr>
            <a:r>
              <a:rPr lang="en-US"/>
              <a:t>     Core c01(r01)</a:t>
            </a:r>
          </a:p>
          <a:p>
            <a:pPr marL="0" indent="0">
              <a:buFont typeface="Wingdings 2"/>
              <a:buNone/>
            </a:pPr>
            <a:r>
              <a:rPr lang="en-US"/>
              <a:t>       …</a:t>
            </a:r>
          </a:p>
          <a:p>
            <a:pPr marL="0" indent="0">
              <a:buFont typeface="Wingdings 2"/>
              <a:buNone/>
            </a:pPr>
            <a:r>
              <a:rPr lang="en-US"/>
              <a:t>   }</a:t>
            </a:r>
          </a:p>
        </p:txBody>
      </p:sp>
      <p:sp>
        <p:nvSpPr>
          <p:cNvPr id="19" name="Rounded Rectangular Callout 18"/>
          <p:cNvSpPr/>
          <p:nvPr/>
        </p:nvSpPr>
        <p:spPr>
          <a:xfrm>
            <a:off x="6863289" y="4902574"/>
            <a:ext cx="1752600" cy="914400"/>
          </a:xfrm>
          <a:prstGeom prst="wedgeRoundRectCallout">
            <a:avLst>
              <a:gd name="adj1" fmla="val -69032"/>
              <a:gd name="adj2" fmla="val -63603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Instances of different actors</a:t>
            </a:r>
          </a:p>
        </p:txBody>
      </p:sp>
      <p:sp>
        <p:nvSpPr>
          <p:cNvPr id="20" name="Rounded Rectangular Callout 19"/>
          <p:cNvSpPr/>
          <p:nvPr/>
        </p:nvSpPr>
        <p:spPr>
          <a:xfrm>
            <a:off x="6200304" y="6249607"/>
            <a:ext cx="1702487" cy="608393"/>
          </a:xfrm>
          <a:prstGeom prst="wedgeRoundRectCallout">
            <a:avLst>
              <a:gd name="adj1" fmla="val -28127"/>
              <a:gd name="adj2" fmla="val -150437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Known rebecs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7924800" y="5962736"/>
            <a:ext cx="1295400" cy="608393"/>
          </a:xfrm>
          <a:prstGeom prst="wedgeRoundRectCallout">
            <a:avLst>
              <a:gd name="adj1" fmla="val -7480"/>
              <a:gd name="adj2" fmla="val -227796"/>
              <a:gd name="adj3" fmla="val 16667"/>
            </a:avLst>
          </a:prstGeom>
          <a:solidFill>
            <a:schemeClr val="bg2">
              <a:lumMod val="90000"/>
              <a:alpha val="32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80766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E4EC-1052-7843-A1AD-48A970F4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38EB4-5808-2E44-847E-CE731A3E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98F02-8A06-E842-8EAD-E8EEECDE6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61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Oval Callout 11"/>
          <p:cNvSpPr/>
          <p:nvPr/>
        </p:nvSpPr>
        <p:spPr>
          <a:xfrm>
            <a:off x="4191000" y="1828800"/>
            <a:ext cx="1944216" cy="68103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Project editor</a:t>
            </a:r>
          </a:p>
        </p:txBody>
      </p:sp>
      <p:sp>
        <p:nvSpPr>
          <p:cNvPr id="15" name="Title 1"/>
          <p:cNvSpPr txBox="1">
            <a:spLocks noGrp="1"/>
          </p:cNvSpPr>
          <p:nvPr>
            <p:ph sz="quarter" idx="4"/>
          </p:nvPr>
        </p:nvSpPr>
        <p:spPr>
          <a:xfrm>
            <a:off x="98766" y="4425043"/>
            <a:ext cx="8946468" cy="24887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Arial" pitchFamily="34" charset="0"/>
              <a:buChar char="•"/>
            </a:pPr>
            <a:r>
              <a:rPr lang="en-US" sz="2000" b="1" dirty="0"/>
              <a:t>Ten years of Analyzing Actors: Rebeca Experience </a:t>
            </a:r>
            <a:r>
              <a:rPr lang="en-US" sz="1600" b="1" dirty="0"/>
              <a:t>(Sirjani, Jaghouri), Carolyn Talcott Festschrift, 70</a:t>
            </a:r>
            <a:r>
              <a:rPr lang="en-US" sz="1600" b="1" baseline="30000" dirty="0"/>
              <a:t>th</a:t>
            </a:r>
            <a:r>
              <a:rPr lang="en-US" sz="1600" b="1" dirty="0"/>
              <a:t> birthday, LNCS 7000</a:t>
            </a:r>
            <a:r>
              <a:rPr lang="en-US" sz="1200" b="1" dirty="0"/>
              <a:t>, </a:t>
            </a:r>
            <a:r>
              <a:rPr lang="en-US" sz="1600" b="1" dirty="0"/>
              <a:t>2011</a:t>
            </a:r>
            <a:endParaRPr lang="en-US" sz="2000" b="1" dirty="0"/>
          </a:p>
          <a:p>
            <a:pPr algn="l">
              <a:buFont typeface="Arial" pitchFamily="34" charset="0"/>
              <a:buChar char="•"/>
            </a:pPr>
            <a:r>
              <a:rPr lang="en-US" sz="2000" b="1" dirty="0"/>
              <a:t>On Time Actors </a:t>
            </a:r>
            <a:r>
              <a:rPr lang="en-US" sz="1600" b="1" dirty="0"/>
              <a:t>(Sirjani, Khamespanah), Theory and Practice of Formal Methods, Frank de Boer Festschrift</a:t>
            </a:r>
            <a:r>
              <a:rPr lang="en-US" sz="1200" b="1" dirty="0"/>
              <a:t>, </a:t>
            </a:r>
            <a:r>
              <a:rPr lang="en-US" sz="1600" b="1" dirty="0"/>
              <a:t>2016</a:t>
            </a:r>
            <a:endParaRPr lang="en-US" sz="2000" b="1" dirty="0"/>
          </a:p>
          <a:p>
            <a:pPr algn="l">
              <a:buFont typeface="Arial" pitchFamily="34" charset="0"/>
              <a:buChar char="•"/>
            </a:pPr>
            <a:r>
              <a:rPr lang="en" sz="2000" b="1" dirty="0"/>
              <a:t>Power is Overrated, Go for Friendliness! Expressiveness, Faithfulness and Usability in Modeling - The Actor Experience, </a:t>
            </a:r>
            <a:r>
              <a:rPr lang="en-US" sz="1600" b="1" dirty="0"/>
              <a:t>Edward Lee Festschrift, 2017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C65E4-ABC3-DC47-8D2C-9BEFEB9D9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3" y="23248"/>
            <a:ext cx="7135517" cy="4029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4" y="2426798"/>
            <a:ext cx="3143211" cy="2100110"/>
          </a:xfrm>
          <a:prstGeom prst="rect">
            <a:avLst/>
          </a:prstGeom>
        </p:spPr>
      </p:pic>
      <p:pic>
        <p:nvPicPr>
          <p:cNvPr id="1028" name="Picture 4" descr="http://www.rebeca-lang.org/wiki/pub/images/Tools/af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76" y="1452390"/>
            <a:ext cx="3475676" cy="250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7214435" y="2262913"/>
            <a:ext cx="2064492" cy="418899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and Property editor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6777971" y="3184606"/>
            <a:ext cx="2508062" cy="514648"/>
          </a:xfrm>
          <a:prstGeom prst="wedgeEllipse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checking result view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03" y="395111"/>
            <a:ext cx="3935288" cy="6531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  <a:hlinkClick r:id="rId6"/>
              </a:rPr>
              <a:t>http://www.rebeca-lang.org</a:t>
            </a:r>
            <a:r>
              <a:rPr lang="en-US" sz="2000" b="1" dirty="0">
                <a:solidFill>
                  <a:schemeClr val="tx1"/>
                </a:solidFill>
                <a:hlinkClick r:id="rId6"/>
              </a:rPr>
              <a:t>/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492780"/>
      </p:ext>
    </p:extLst>
  </p:cSld>
  <p:clrMapOvr>
    <a:masterClrMapping/>
  </p:clrMapOvr>
</p:sld>
</file>

<file path=ppt/theme/theme1.xml><?xml version="1.0" encoding="utf-8"?>
<a:theme xmlns:a="http://schemas.openxmlformats.org/drawingml/2006/main" name="TerraSwarm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TerraSwarmTemplate.potx</Template>
  <TotalTime>50478</TotalTime>
  <Words>5578</Words>
  <Application>Microsoft Macintosh PowerPoint</Application>
  <PresentationFormat>On-screen Show (4:3)</PresentationFormat>
  <Paragraphs>1363</Paragraphs>
  <Slides>80</Slides>
  <Notes>42</Notes>
  <HiddenSlides>1</HiddenSlides>
  <MMClips>4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6" baseType="lpstr">
      <vt:lpstr>Arial</vt:lpstr>
      <vt:lpstr>Calibri</vt:lpstr>
      <vt:lpstr>Cambria Math</vt:lpstr>
      <vt:lpstr>Comic Sans MS</vt:lpstr>
      <vt:lpstr>Gill Sans</vt:lpstr>
      <vt:lpstr>Gill Sans MT</vt:lpstr>
      <vt:lpstr>Monaco</vt:lpstr>
      <vt:lpstr>Monotype Sorts</vt:lpstr>
      <vt:lpstr>Myriad Pro</vt:lpstr>
      <vt:lpstr>Script MT Bold</vt:lpstr>
      <vt:lpstr>Tahoma</vt:lpstr>
      <vt:lpstr>Times New Roman</vt:lpstr>
      <vt:lpstr>Wingdings</vt:lpstr>
      <vt:lpstr>Wingdings 2</vt:lpstr>
      <vt:lpstr>TerraSwarmTemplate</vt:lpstr>
      <vt:lpstr>VISIO</vt:lpstr>
      <vt:lpstr> </vt:lpstr>
      <vt:lpstr>PowerPoint Presentation</vt:lpstr>
      <vt:lpstr>PowerPoint Presentation</vt:lpstr>
      <vt:lpstr>Our choice: Actors</vt:lpstr>
      <vt:lpstr>Rebeca: The Modeling Language Asynchronous and Event-driven</vt:lpstr>
      <vt:lpstr>Rebeca - Behavior</vt:lpstr>
      <vt:lpstr>Rebeca - Structure</vt:lpstr>
      <vt:lpstr>ASPIN: Rebeca abstract model</vt:lpstr>
      <vt:lpstr>http://www.rebeca-lang.org/</vt:lpstr>
      <vt:lpstr>PowerPoint Presentation</vt:lpstr>
      <vt:lpstr>Smart Structures</vt:lpstr>
      <vt:lpstr>Network on Chip</vt:lpstr>
      <vt:lpstr>Adaptive  Air Traffic Control</vt:lpstr>
      <vt:lpstr>Rebeca  Family  Language</vt:lpstr>
      <vt:lpstr>Why Rebeca?</vt:lpstr>
      <vt:lpstr>Efficiency in Model Checking</vt:lpstr>
      <vt:lpstr>Using Rebeca and Afra  for Modeling and Model Checking</vt:lpstr>
      <vt:lpstr>PowerPoint Presentation</vt:lpstr>
      <vt:lpstr>Traffic 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Timed Traffic 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Efficient Model Checking of Timed Actors</vt:lpstr>
      <vt:lpstr>Different Levels of models </vt:lpstr>
      <vt:lpstr>The Train Door System</vt:lpstr>
      <vt:lpstr>PowerPoint Presentation</vt:lpstr>
      <vt:lpstr>PowerPoint Presentation</vt:lpstr>
      <vt:lpstr>State Diagrams</vt:lpstr>
      <vt:lpstr>Architecture</vt:lpstr>
      <vt:lpstr>Architecture</vt:lpstr>
      <vt:lpstr>Architecture</vt:lpstr>
      <vt:lpstr>PowerPoint Presentation</vt:lpstr>
      <vt:lpstr>PowerPoint Presentation</vt:lpstr>
      <vt:lpstr>PowerPoint Presentation</vt:lpstr>
      <vt:lpstr>Challenges?</vt:lpstr>
      <vt:lpstr>Properties</vt:lpstr>
      <vt:lpstr>PowerPoint Presentation</vt:lpstr>
      <vt:lpstr>PowerPoint Presentation</vt:lpstr>
      <vt:lpstr>PowerPoint Presentation</vt:lpstr>
      <vt:lpstr>PowerPoint Presentation</vt:lpstr>
      <vt:lpstr>Properties</vt:lpstr>
      <vt:lpstr>Progress Property - Timing</vt:lpstr>
      <vt:lpstr>Model Checking Lingua Franca </vt:lpstr>
      <vt:lpstr>Model Checking Lingua Franca </vt:lpstr>
      <vt:lpstr>PowerPoint Presentation</vt:lpstr>
      <vt:lpstr>To</vt:lpstr>
      <vt:lpstr>PowerPoint Presentation</vt:lpstr>
      <vt:lpstr>PowerPoint Presentation</vt:lpstr>
      <vt:lpstr>Edward Lee: Questions That can be Addressed by Lingua-Franca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Marjan Sirjani</dc:creator>
  <cp:keywords/>
  <dc:description/>
  <cp:lastModifiedBy>Marjan Sirjani</cp:lastModifiedBy>
  <cp:revision>1139</cp:revision>
  <cp:lastPrinted>2016-11-15T18:46:07Z</cp:lastPrinted>
  <dcterms:created xsi:type="dcterms:W3CDTF">2013-01-25T05:22:58Z</dcterms:created>
  <dcterms:modified xsi:type="dcterms:W3CDTF">2019-11-01T13:40:27Z</dcterms:modified>
  <cp:category/>
</cp:coreProperties>
</file>